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82"/>
  </p:notesMasterIdLst>
  <p:handoutMasterIdLst>
    <p:handoutMasterId r:id="rId83"/>
  </p:handoutMasterIdLst>
  <p:sldIdLst>
    <p:sldId id="766" r:id="rId3"/>
    <p:sldId id="820" r:id="rId4"/>
    <p:sldId id="814" r:id="rId5"/>
    <p:sldId id="818" r:id="rId6"/>
    <p:sldId id="821" r:id="rId7"/>
    <p:sldId id="822" r:id="rId8"/>
    <p:sldId id="823" r:id="rId9"/>
    <p:sldId id="824" r:id="rId10"/>
    <p:sldId id="825" r:id="rId11"/>
    <p:sldId id="826" r:id="rId12"/>
    <p:sldId id="827" r:id="rId13"/>
    <p:sldId id="828" r:id="rId14"/>
    <p:sldId id="829" r:id="rId15"/>
    <p:sldId id="830" r:id="rId16"/>
    <p:sldId id="831" r:id="rId17"/>
    <p:sldId id="832" r:id="rId18"/>
    <p:sldId id="833" r:id="rId19"/>
    <p:sldId id="834" r:id="rId20"/>
    <p:sldId id="835" r:id="rId21"/>
    <p:sldId id="836" r:id="rId22"/>
    <p:sldId id="837" r:id="rId23"/>
    <p:sldId id="838" r:id="rId24"/>
    <p:sldId id="839" r:id="rId25"/>
    <p:sldId id="840" r:id="rId26"/>
    <p:sldId id="841" r:id="rId27"/>
    <p:sldId id="842" r:id="rId28"/>
    <p:sldId id="844" r:id="rId29"/>
    <p:sldId id="845" r:id="rId30"/>
    <p:sldId id="847" r:id="rId31"/>
    <p:sldId id="848" r:id="rId32"/>
    <p:sldId id="849" r:id="rId33"/>
    <p:sldId id="856" r:id="rId34"/>
    <p:sldId id="857" r:id="rId35"/>
    <p:sldId id="860" r:id="rId36"/>
    <p:sldId id="861" r:id="rId37"/>
    <p:sldId id="863" r:id="rId38"/>
    <p:sldId id="864" r:id="rId39"/>
    <p:sldId id="865" r:id="rId40"/>
    <p:sldId id="866" r:id="rId41"/>
    <p:sldId id="867" r:id="rId42"/>
    <p:sldId id="868" r:id="rId43"/>
    <p:sldId id="869" r:id="rId44"/>
    <p:sldId id="870" r:id="rId45"/>
    <p:sldId id="871" r:id="rId46"/>
    <p:sldId id="872" r:id="rId47"/>
    <p:sldId id="873" r:id="rId48"/>
    <p:sldId id="874" r:id="rId49"/>
    <p:sldId id="875" r:id="rId50"/>
    <p:sldId id="876" r:id="rId51"/>
    <p:sldId id="877" r:id="rId52"/>
    <p:sldId id="878" r:id="rId53"/>
    <p:sldId id="881" r:id="rId54"/>
    <p:sldId id="890" r:id="rId55"/>
    <p:sldId id="891" r:id="rId56"/>
    <p:sldId id="892" r:id="rId57"/>
    <p:sldId id="893" r:id="rId58"/>
    <p:sldId id="894" r:id="rId59"/>
    <p:sldId id="895" r:id="rId60"/>
    <p:sldId id="896" r:id="rId61"/>
    <p:sldId id="897" r:id="rId62"/>
    <p:sldId id="898" r:id="rId63"/>
    <p:sldId id="899" r:id="rId64"/>
    <p:sldId id="900" r:id="rId65"/>
    <p:sldId id="901" r:id="rId66"/>
    <p:sldId id="902" r:id="rId67"/>
    <p:sldId id="903" r:id="rId68"/>
    <p:sldId id="904" r:id="rId69"/>
    <p:sldId id="905" r:id="rId70"/>
    <p:sldId id="906" r:id="rId71"/>
    <p:sldId id="907" r:id="rId72"/>
    <p:sldId id="908" r:id="rId73"/>
    <p:sldId id="909" r:id="rId74"/>
    <p:sldId id="910" r:id="rId75"/>
    <p:sldId id="911" r:id="rId76"/>
    <p:sldId id="912" r:id="rId77"/>
    <p:sldId id="913" r:id="rId78"/>
    <p:sldId id="914" r:id="rId79"/>
    <p:sldId id="915" r:id="rId80"/>
    <p:sldId id="916" r:id="rId81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4F5D7"/>
    <a:srgbClr val="F8FAD2"/>
    <a:srgbClr val="000000"/>
    <a:srgbClr val="CC9900"/>
    <a:srgbClr val="2A2AE9"/>
    <a:srgbClr val="2A2AC7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9"/>
    <p:restoredTop sz="90621"/>
  </p:normalViewPr>
  <p:slideViewPr>
    <p:cSldViewPr showGuides="1">
      <p:cViewPr varScale="1">
        <p:scale>
          <a:sx n="66" d="100"/>
          <a:sy n="66" d="100"/>
        </p:scale>
        <p:origin x="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4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4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4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90204" pitchFamily="34" charset="0"/>
              <a:buNone/>
              <a:defRPr sz="124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389E02AA-28EE-4109-A39B-5A787AAD2AFE}" type="slidenum">
              <a:rPr kumimoji="0" lang="zh-CN" altLang="en-US" sz="1240" b="0" i="0" u="none" strike="noStrike" kern="1200" cap="none" spc="0" normalizeH="0" baseline="30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0" hangingPunct="0">
              <a:buFontTx/>
              <a:buNone/>
              <a:defRPr sz="1300"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0" hangingPunct="0">
              <a:buFontTx/>
              <a:buNone/>
              <a:defRPr sz="1300" baseline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0" hangingPunct="0">
              <a:buFontTx/>
              <a:buNone/>
              <a:defRPr sz="1300"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buFont typeface="Arial" panose="020B0604020202090204" pitchFamily="34" charset="0"/>
              <a:buNone/>
              <a:defRPr sz="1300" baseline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CE09344F-7983-476B-9841-42E12BBFACA5}" type="slidenum"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‹#›</a:t>
            </a:fld>
            <a:endParaRPr kumimoji="0" lang="en-US" alt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通过使用并联谐振，有可能在某些频率范围内 "中和 "CF的影响。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将在输入和输出端引入大量的寄生电容，并使性能下降。</a:t>
            </a:r>
          </a:p>
        </p:txBody>
      </p:sp>
      <p:sp>
        <p:nvSpPr>
          <p:cNvPr id="43012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假设输入电容不是</a:t>
            </a:r>
            <a:r>
              <a:rPr lang="en-US" altLang="zh-CN" dirty="0">
                <a:ea typeface="宋体" pitchFamily="2" charset="-122"/>
              </a:rPr>
              <a:t>domainate, gm = 1/50 = 0.02 ,</a:t>
            </a:r>
            <a:r>
              <a:rPr lang="zh-CN" altLang="en-US" dirty="0">
                <a:ea typeface="宋体" pitchFamily="2" charset="-122"/>
              </a:rPr>
              <a:t>在合理的范围内</a:t>
            </a:r>
            <a:r>
              <a:rPr lang="en-US" altLang="zh-CN" dirty="0">
                <a:ea typeface="宋体" pitchFamily="2" charset="-122"/>
              </a:rPr>
              <a:t>, 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增益</a:t>
            </a:r>
            <a:r>
              <a:rPr lang="en-US" altLang="zh-CN" dirty="0">
                <a:ea typeface="宋体" pitchFamily="2" charset="-122"/>
              </a:rPr>
              <a:t>Av</a:t>
            </a:r>
            <a:r>
              <a:rPr lang="zh-CN" altLang="en-US" dirty="0">
                <a:ea typeface="宋体" pitchFamily="2" charset="-122"/>
              </a:rPr>
              <a:t>是可控的</a:t>
            </a:r>
            <a:r>
              <a:rPr lang="en-US" altLang="zh-CN" dirty="0">
                <a:ea typeface="宋体" pitchFamily="2" charset="-122"/>
              </a:rPr>
              <a:t>,   </a:t>
            </a:r>
          </a:p>
        </p:txBody>
      </p:sp>
      <p:sp>
        <p:nvSpPr>
          <p:cNvPr id="45060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非常适合先进工艺</a:t>
            </a:r>
            <a:r>
              <a:rPr lang="en-US" altLang="zh-CN" dirty="0">
                <a:ea typeface="宋体" pitchFamily="2" charset="-122"/>
              </a:rPr>
              <a:t>. </a:t>
            </a:r>
            <a:r>
              <a:rPr lang="zh-CN" altLang="en-US" dirty="0">
                <a:ea typeface="宋体" pitchFamily="2" charset="-122"/>
              </a:rPr>
              <a:t>加了个电阻， </a:t>
            </a:r>
            <a:r>
              <a:rPr lang="en-US" altLang="zh-CN" dirty="0">
                <a:ea typeface="宋体" pitchFamily="2" charset="-122"/>
              </a:rPr>
              <a:t>4kT Rf</a:t>
            </a:r>
            <a:r>
              <a:rPr lang="zh-CN" altLang="en-US" dirty="0">
                <a:ea typeface="宋体" pitchFamily="2" charset="-122"/>
              </a:rPr>
              <a:t>。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高频的时候</a:t>
            </a:r>
            <a:r>
              <a:rPr lang="en-US" altLang="zh-CN" dirty="0">
                <a:ea typeface="宋体" pitchFamily="2" charset="-122"/>
              </a:rPr>
              <a:t>, flick noise</a:t>
            </a:r>
            <a:r>
              <a:rPr lang="zh-CN" altLang="en-US" dirty="0">
                <a:ea typeface="宋体" pitchFamily="2" charset="-122"/>
              </a:rPr>
              <a:t>也没有了</a:t>
            </a:r>
            <a:r>
              <a:rPr lang="en-US" altLang="zh-CN" dirty="0">
                <a:ea typeface="宋体" pitchFamily="2" charset="-122"/>
              </a:rPr>
              <a:t>,  gm Rs</a:t>
            </a:r>
            <a:r>
              <a:rPr lang="zh-CN" altLang="en-US" dirty="0">
                <a:ea typeface="宋体" pitchFamily="2" charset="-122"/>
              </a:rPr>
              <a:t>是上面的偏置</a:t>
            </a:r>
            <a:r>
              <a:rPr lang="en-US" altLang="zh-CN" dirty="0">
                <a:ea typeface="宋体" pitchFamily="2" charset="-122"/>
              </a:rPr>
              <a:t>, 1 </a:t>
            </a:r>
            <a:r>
              <a:rPr lang="zh-CN" altLang="en-US" dirty="0">
                <a:ea typeface="宋体" pitchFamily="2" charset="-122"/>
              </a:rPr>
              <a:t>是大家都在的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希望</a:t>
            </a:r>
            <a:r>
              <a:rPr lang="en-US" altLang="zh-CN" dirty="0">
                <a:ea typeface="宋体" pitchFamily="2" charset="-122"/>
              </a:rPr>
              <a:t>Rf</a:t>
            </a:r>
            <a:r>
              <a:rPr lang="zh-CN" altLang="en-US" dirty="0">
                <a:ea typeface="宋体" pitchFamily="2" charset="-122"/>
              </a:rPr>
              <a:t>比较大</a:t>
            </a:r>
            <a:r>
              <a:rPr lang="en-US" altLang="zh-CN" dirty="0">
                <a:ea typeface="宋体" pitchFamily="2" charset="-122"/>
              </a:rPr>
              <a:t>, NF</a:t>
            </a:r>
            <a:r>
              <a:rPr lang="zh-CN" altLang="en-US" dirty="0">
                <a:ea typeface="宋体" pitchFamily="2" charset="-122"/>
              </a:rPr>
              <a:t>才会小</a:t>
            </a:r>
            <a:r>
              <a:rPr lang="en-US" altLang="zh-CN" dirty="0">
                <a:ea typeface="宋体" pitchFamily="2" charset="-122"/>
              </a:rPr>
              <a:t>,   </a:t>
            </a:r>
          </a:p>
        </p:txBody>
      </p:sp>
      <p:sp>
        <p:nvSpPr>
          <p:cNvPr id="47108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需要看她的过驱动电压</a:t>
            </a:r>
            <a:r>
              <a:rPr lang="en-US" altLang="zh-CN" dirty="0">
                <a:ea typeface="宋体" pitchFamily="2" charset="-122"/>
              </a:rPr>
              <a:t>, </a:t>
            </a:r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经常会采用对称的结构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电路有电流源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两个管子可以提供两个有效的</a:t>
            </a:r>
            <a:r>
              <a:rPr lang="en-US" altLang="zh-CN" dirty="0">
                <a:ea typeface="宋体" pitchFamily="2" charset="-122"/>
              </a:rPr>
              <a:t>gm,    </a:t>
            </a:r>
            <a:r>
              <a:rPr lang="zh-CN" altLang="en-US" dirty="0">
                <a:ea typeface="宋体" pitchFamily="2" charset="-122"/>
              </a:rPr>
              <a:t>这个放大器就很有优势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75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电感放在M1下面, 就是degeneration退化, 如果这个地方放电阻, 电流分压了增益会变小,  高频的时候L和C会相互抵消, 会变成一个阻抗.</a:t>
            </a:r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推导比较复杂, 大作业可以写这个公式</a:t>
            </a:r>
          </a:p>
        </p:txBody>
      </p:sp>
      <p:sp>
        <p:nvSpPr>
          <p:cNvPr id="71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这里多了一个</a:t>
            </a:r>
            <a:r>
              <a:rPr lang="en-US" altLang="zh-CN" dirty="0">
                <a:ea typeface="宋体" pitchFamily="2" charset="-122"/>
              </a:rPr>
              <a:t>LG, </a:t>
            </a:r>
            <a:r>
              <a:rPr lang="zh-CN" altLang="en-US" dirty="0">
                <a:ea typeface="宋体" pitchFamily="2" charset="-122"/>
              </a:rPr>
              <a:t>为什么</a:t>
            </a:r>
            <a:r>
              <a:rPr lang="en-US" altLang="zh-CN" dirty="0">
                <a:ea typeface="宋体" pitchFamily="2" charset="-122"/>
              </a:rPr>
              <a:t>? 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en-US" altLang="zh-CN" dirty="0">
                <a:ea typeface="宋体" pitchFamily="2" charset="-122"/>
              </a:rPr>
              <a:t>w0</a:t>
            </a:r>
            <a:r>
              <a:rPr lang="zh-CN" altLang="en-US" dirty="0">
                <a:ea typeface="宋体" pitchFamily="2" charset="-122"/>
              </a:rPr>
              <a:t>是工作频率</a:t>
            </a:r>
            <a:r>
              <a:rPr lang="en-US" altLang="zh-CN" dirty="0">
                <a:ea typeface="宋体" pitchFamily="2" charset="-122"/>
              </a:rPr>
              <a:t>, wT</a:t>
            </a:r>
            <a:r>
              <a:rPr lang="zh-CN" altLang="en-US" dirty="0">
                <a:ea typeface="宋体" pitchFamily="2" charset="-122"/>
              </a:rPr>
              <a:t>是截止频率</a:t>
            </a:r>
            <a:r>
              <a:rPr lang="en-US" altLang="zh-CN" dirty="0">
                <a:ea typeface="宋体" pitchFamily="2" charset="-122"/>
              </a:rPr>
              <a:t>. 用这种电路可以做到非常低的噪声系数.</a:t>
            </a:r>
          </a:p>
          <a:p>
            <a:pPr lvl="0"/>
            <a:r>
              <a:rPr lang="zh-CN" altLang="en-US" dirty="0">
                <a:ea typeface="宋体" pitchFamily="2" charset="-122"/>
              </a:rPr>
              <a:t>重要的是要记住，这个结果只在输入谐振频率和输入匹配的情况下成立。 射频对工艺的要求非常高</a:t>
            </a:r>
            <a:r>
              <a:rPr lang="en-US" altLang="zh-CN" dirty="0">
                <a:ea typeface="宋体" pitchFamily="2" charset="-122"/>
              </a:rPr>
              <a:t>.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757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这个是重点</a:t>
            </a:r>
            <a:r>
              <a:rPr lang="en-US" altLang="zh-CN" dirty="0">
                <a:ea typeface="宋体" pitchFamily="2" charset="-122"/>
              </a:rPr>
              <a:t>,   </a:t>
            </a:r>
            <a:r>
              <a:rPr lang="zh-CN" altLang="en-US" dirty="0">
                <a:ea typeface="宋体" pitchFamily="2" charset="-122"/>
              </a:rPr>
              <a:t>可以认为</a:t>
            </a:r>
            <a:r>
              <a:rPr lang="en-US" altLang="zh-CN" dirty="0">
                <a:ea typeface="宋体" pitchFamily="2" charset="-122"/>
              </a:rPr>
              <a:t>M2 </a:t>
            </a:r>
            <a:r>
              <a:rPr lang="zh-CN" altLang="en-US" dirty="0">
                <a:ea typeface="宋体" pitchFamily="2" charset="-122"/>
              </a:rPr>
              <a:t>没有增益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作为</a:t>
            </a:r>
            <a:r>
              <a:rPr lang="en-US" altLang="zh-CN" dirty="0">
                <a:ea typeface="宋体" pitchFamily="2" charset="-122"/>
              </a:rPr>
              <a:t>buffer.</a:t>
            </a:r>
          </a:p>
        </p:txBody>
      </p:sp>
      <p:sp>
        <p:nvSpPr>
          <p:cNvPr id="778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19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39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60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80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一开始增益做大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zh-CN" altLang="en-US" dirty="0">
                <a:ea typeface="宋体" pitchFamily="2" charset="-122"/>
              </a:rPr>
              <a:t>后面流片会减少</a:t>
            </a:r>
            <a:r>
              <a:rPr lang="en-US" altLang="zh-CN" dirty="0">
                <a:ea typeface="宋体" pitchFamily="2" charset="-122"/>
              </a:rPr>
              <a:t>,</a:t>
            </a:r>
          </a:p>
        </p:txBody>
      </p:sp>
      <p:sp>
        <p:nvSpPr>
          <p:cNvPr id="901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21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zh-CN" altLang="en-US" dirty="0">
                <a:ea typeface="宋体" pitchFamily="2" charset="-122"/>
              </a:rPr>
              <a:t>这个是这节课的重点</a:t>
            </a:r>
            <a:r>
              <a:rPr lang="en-US" altLang="zh-CN" dirty="0">
                <a:ea typeface="宋体" pitchFamily="2" charset="-122"/>
              </a:rPr>
              <a:t>,  </a:t>
            </a:r>
            <a:r>
              <a:rPr lang="zh-CN" altLang="en-US" dirty="0">
                <a:ea typeface="宋体" pitchFamily="2" charset="-122"/>
              </a:rPr>
              <a:t>热噪声</a:t>
            </a:r>
            <a:r>
              <a:rPr lang="en-US" altLang="zh-CN" dirty="0">
                <a:ea typeface="宋体" pitchFamily="2" charset="-122"/>
              </a:rPr>
              <a:t>gmmma, </a:t>
            </a:r>
            <a:r>
              <a:rPr lang="zh-CN" altLang="en-US" dirty="0">
                <a:ea typeface="宋体" pitchFamily="2" charset="-122"/>
              </a:rPr>
              <a:t>要想怎么去除</a:t>
            </a:r>
            <a:r>
              <a:rPr lang="en-US" altLang="zh-CN" dirty="0">
                <a:ea typeface="宋体" pitchFamily="2" charset="-122"/>
              </a:rPr>
              <a:t>.</a:t>
            </a:r>
          </a:p>
        </p:txBody>
      </p:sp>
      <p:sp>
        <p:nvSpPr>
          <p:cNvPr id="942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8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03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24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44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65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85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05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r>
              <a:rPr lang="en-US" altLang="zh-CN" dirty="0">
                <a:ea typeface="宋体" pitchFamily="2" charset="-122"/>
              </a:rPr>
              <a:t>LNA </a:t>
            </a:r>
            <a:r>
              <a:rPr lang="zh-CN" altLang="en-US" dirty="0">
                <a:ea typeface="宋体" pitchFamily="2" charset="-122"/>
              </a:rPr>
              <a:t>可能要把增益变成负数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zh-CN" altLang="en-US" dirty="0">
                <a:ea typeface="宋体" pitchFamily="2" charset="-122"/>
              </a:rPr>
              <a:t>如果要更大的动态范围</a:t>
            </a:r>
            <a:r>
              <a:rPr lang="en-US" altLang="zh-CN" dirty="0">
                <a:ea typeface="宋体" pitchFamily="2" charset="-122"/>
              </a:rPr>
              <a:t>. </a:t>
            </a: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1126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46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1187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08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49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69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90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10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3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5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7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9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1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3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5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7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95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15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3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5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77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9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1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3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5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lstStyle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/>
          </p:cNvSpPr>
          <p:nvPr>
            <p:ph type="body"/>
          </p:nvPr>
        </p:nvSpPr>
        <p:spPr>
          <a:xfrm>
            <a:off x="685800" y="4038600"/>
            <a:ext cx="7772400" cy="2286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1027" name="AutoShape 13"/>
          <p:cNvSpPr>
            <a:spLocks noChangeArrowheads="1"/>
          </p:cNvSpPr>
          <p:nvPr/>
        </p:nvSpPr>
        <p:spPr bwMode="auto">
          <a:xfrm>
            <a:off x="609600" y="152400"/>
            <a:ext cx="7848600" cy="762000"/>
          </a:xfrm>
          <a:prstGeom prst="roundRect">
            <a:avLst>
              <a:gd name="adj" fmla="val 16667"/>
            </a:avLst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3000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28" name="Rectang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TextBox 6"/>
          <p:cNvSpPr txBox="1">
            <a:spLocks noChangeArrowheads="1"/>
          </p:cNvSpPr>
          <p:nvPr/>
        </p:nvSpPr>
        <p:spPr bwMode="auto">
          <a:xfrm>
            <a:off x="76200" y="6429375"/>
            <a:ext cx="441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Chapter 5 Low Noise Amplifiers</a:t>
            </a:r>
            <a:endParaRPr kumimoji="0" lang="zh-CN" altLang="zh-CN" sz="12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7696200" y="6400800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*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val 12"/>
          <p:cNvSpPr>
            <a:spLocks noChangeArrowheads="1"/>
          </p:cNvSpPr>
          <p:nvPr/>
        </p:nvSpPr>
        <p:spPr bwMode="auto">
          <a:xfrm>
            <a:off x="152400" y="1752600"/>
            <a:ext cx="8839200" cy="480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3000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51" name="AutoShape 13"/>
          <p:cNvSpPr>
            <a:spLocks noChangeArrowheads="1"/>
          </p:cNvSpPr>
          <p:nvPr/>
        </p:nvSpPr>
        <p:spPr bwMode="auto">
          <a:xfrm>
            <a:off x="457200" y="381000"/>
            <a:ext cx="8305800" cy="1143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27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52" name="Rectangle 1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2053" name="Rectangle 15"/>
          <p:cNvSpPr>
            <a:spLocks noGrp="1"/>
          </p:cNvSpPr>
          <p:nvPr>
            <p:ph type="body"/>
          </p:nvPr>
        </p:nvSpPr>
        <p:spPr>
          <a:xfrm>
            <a:off x="1371600" y="2743200"/>
            <a:ext cx="6781800" cy="2286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7696200" y="6400800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*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Chapter 5 Low Noise Amplifiers</a:t>
            </a: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2362200" y="2362200"/>
            <a:ext cx="6248400" cy="3048000"/>
          </a:xfrm>
          <a:ln/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sz="2400" dirty="0">
                <a:ea typeface="宋体" pitchFamily="2" charset="-122"/>
              </a:rPr>
              <a:t>5.1 General Considerations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5.2 Problem of Input Matching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5.3 LNA Topologies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5.4 Gain Switching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5.5 Band Switching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5.6 High IP</a:t>
            </a:r>
            <a:r>
              <a:rPr lang="en-US" altLang="zh-CN" sz="2400" baseline="-25000" dirty="0">
                <a:ea typeface="宋体" pitchFamily="2" charset="-122"/>
              </a:rPr>
              <a:t>2</a:t>
            </a:r>
            <a:r>
              <a:rPr lang="en-US" altLang="zh-CN" sz="2400" dirty="0">
                <a:ea typeface="宋体" pitchFamily="2" charset="-122"/>
              </a:rPr>
              <a:t> LNAs</a:t>
            </a: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5.7 Nonlinearity Calculations</a:t>
            </a:r>
          </a:p>
          <a:p>
            <a:pPr eaLnBrk="1" hangingPunct="1"/>
            <a:endParaRPr lang="en-US" altLang="zh-CN" sz="2400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</p:txBody>
      </p:sp>
      <p:sp>
        <p:nvSpPr>
          <p:cNvPr id="5124" name="Rectangle 2"/>
          <p:cNvSpPr txBox="1"/>
          <p:nvPr/>
        </p:nvSpPr>
        <p:spPr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Behzad Razavi,   </a:t>
            </a:r>
            <a:r>
              <a:rPr lang="en-US" altLang="zh-CN" sz="1800" i="1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RF Microelectronics.</a:t>
            </a:r>
          </a:p>
        </p:txBody>
      </p:sp>
      <p:sp>
        <p:nvSpPr>
          <p:cNvPr id="5125" name="Rectangle 2"/>
          <p:cNvSpPr txBox="1"/>
          <p:nvPr/>
        </p:nvSpPr>
        <p:spPr>
          <a:xfrm>
            <a:off x="5334000" y="6477000"/>
            <a:ext cx="3200400" cy="381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Prepared by Bo Wen, UCLA</a:t>
            </a:r>
            <a:endParaRPr lang="en-US" altLang="zh-CN" sz="1800" i="1" dirty="0">
              <a:solidFill>
                <a:schemeClr val="tx2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Band Switching</a:t>
            </a:r>
          </a:p>
        </p:txBody>
      </p:sp>
      <p:sp>
        <p:nvSpPr>
          <p:cNvPr id="2355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 designs that must achieve a relatively large fractional bandwidth may employ a mechanism to switch the center frequency of operation.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2355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90800"/>
            <a:ext cx="7467600" cy="324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Rectangle 3"/>
          <p:cNvSpPr txBox="1"/>
          <p:nvPr/>
        </p:nvSpPr>
        <p:spPr>
          <a:xfrm>
            <a:off x="0" y="1828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 depicted below, an additional capacitor,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can be switched into the tank, thereby changing the center frequency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Problem of Input Matching: Input Admittance of a CS Stage</a:t>
            </a:r>
          </a:p>
        </p:txBody>
      </p:sp>
      <p:sp>
        <p:nvSpPr>
          <p:cNvPr id="2560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LNAs are typically designed to provide a 50-W input resistance and negligible input reactance. This requirement limits the choice of LNA topologies.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63" y="2209800"/>
            <a:ext cx="3767137" cy="2435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7400"/>
            <a:ext cx="6075363" cy="152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Rectangle 3"/>
          <p:cNvSpPr txBox="1"/>
          <p:nvPr/>
        </p:nvSpPr>
        <p:spPr>
          <a:xfrm>
            <a:off x="0" y="1676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real and imaginary parts of the input admittance are, respectively, equal to:</a:t>
            </a: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25607" name="直接连接符 21"/>
          <p:cNvCxnSpPr/>
          <p:nvPr/>
        </p:nvCxnSpPr>
        <p:spPr>
          <a:xfrm>
            <a:off x="0" y="5334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5608" name="直接连接符 23"/>
          <p:cNvCxnSpPr/>
          <p:nvPr/>
        </p:nvCxnSpPr>
        <p:spPr>
          <a:xfrm>
            <a:off x="0" y="4648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5609" name="Rectangle 3"/>
          <p:cNvSpPr txBox="1"/>
          <p:nvPr/>
        </p:nvSpPr>
        <p:spPr>
          <a:xfrm>
            <a:off x="0" y="46482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Why did we compute the input admittance rather than the input impedance for the circuit of figure above.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5610" name="Rectangle 3"/>
          <p:cNvSpPr txBox="1"/>
          <p:nvPr/>
        </p:nvSpPr>
        <p:spPr>
          <a:xfrm>
            <a:off x="0" y="5334000"/>
            <a:ext cx="9144000" cy="1066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choice of one over that other is somewhat arbitrary. In some circuits, it is simpler to compute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. Also, if the input capacitance is cancelled by a parallel inductor, then </a:t>
            </a:r>
            <a:r>
              <a:rPr lang="en-US" altLang="zh-CN" sz="1600" i="1" dirty="0">
                <a:ea typeface="宋体" pitchFamily="2" charset="-122"/>
              </a:rPr>
              <a:t>Im{Y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 </a:t>
            </a:r>
            <a:r>
              <a:rPr lang="en-US" altLang="zh-CN" sz="1600" dirty="0">
                <a:ea typeface="宋体" pitchFamily="2" charset="-122"/>
              </a:rPr>
              <a:t>is more relevant. Similarly, a series inductor would cancel </a:t>
            </a:r>
            <a:r>
              <a:rPr lang="en-US" altLang="zh-CN" sz="1600" i="1" dirty="0">
                <a:ea typeface="宋体" pitchFamily="2" charset="-122"/>
              </a:rPr>
              <a:t>Im{Z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. We return to these concepts later in this chapter.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Resistive Termination for Matching</a:t>
            </a: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3"/>
          <a:srcRect t="3252"/>
          <a:stretch>
            <a:fillRect/>
          </a:stretch>
        </p:blipFill>
        <p:spPr>
          <a:xfrm>
            <a:off x="0" y="914400"/>
            <a:ext cx="9144000" cy="2268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Rectangle 3"/>
          <p:cNvSpPr txBox="1"/>
          <p:nvPr/>
        </p:nvSpPr>
        <p:spPr>
          <a:xfrm>
            <a:off x="0" y="4572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express the total output noise as: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7653" name="Rectangle 3"/>
          <p:cNvSpPr txBox="1"/>
          <p:nvPr/>
        </p:nvSpPr>
        <p:spPr>
          <a:xfrm>
            <a:off x="-33337" y="3200400"/>
            <a:ext cx="9144000" cy="1371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Such a topology is designed in three steps: 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(1)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provide the required noise figure and gain 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(2)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is placed in parallel with the input to provide </a:t>
            </a:r>
            <a:r>
              <a:rPr lang="en-US" altLang="zh-CN" sz="1800" i="1" dirty="0">
                <a:ea typeface="宋体" pitchFamily="2" charset="-122"/>
              </a:rPr>
              <a:t>Re{Z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i="1" dirty="0">
                <a:ea typeface="宋体" pitchFamily="2" charset="-122"/>
              </a:rPr>
              <a:t>}</a:t>
            </a:r>
            <a:r>
              <a:rPr lang="en-US" altLang="zh-CN" sz="1800" dirty="0">
                <a:ea typeface="宋体" pitchFamily="2" charset="-122"/>
              </a:rPr>
              <a:t> = 50</a:t>
            </a:r>
            <a:r>
              <a:rPr lang="el-GR" altLang="zh-CN" sz="1800" dirty="0">
                <a:ea typeface="宋体" pitchFamily="2" charset="-122"/>
              </a:rPr>
              <a:t>Ω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(3) an inductor is interposed between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 and the input to cancel </a:t>
            </a:r>
            <a:r>
              <a:rPr lang="en-US" altLang="zh-CN" sz="1800" i="1" dirty="0">
                <a:ea typeface="宋体" pitchFamily="2" charset="-122"/>
              </a:rPr>
              <a:t>Im{Z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i="1" dirty="0">
                <a:ea typeface="宋体" pitchFamily="2" charset="-122"/>
              </a:rPr>
              <a:t>}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27654" name="Rectangle 3"/>
          <p:cNvSpPr txBox="1"/>
          <p:nvPr/>
        </p:nvSpPr>
        <p:spPr>
          <a:xfrm>
            <a:off x="0" y="5334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figure is given by: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765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926013"/>
            <a:ext cx="6629400" cy="407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5670550"/>
            <a:ext cx="6248400" cy="79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9699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29700" name="直接连接符 21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701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970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Matching by Transforming a Large Resistance Down (Ⅰ)</a:t>
            </a:r>
          </a:p>
        </p:txBody>
      </p:sp>
      <p:sp>
        <p:nvSpPr>
          <p:cNvPr id="29703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decides to defy the above observation by choosing a large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and transforming its value down to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. The resulting circuit is shown below (left), where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represents the input capacitance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(The input resistance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is neglected.) Can this topology achieve a noise figure less than 3 dB?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9704" name="Rectangle 3"/>
          <p:cNvSpPr txBox="1"/>
          <p:nvPr/>
        </p:nvSpPr>
        <p:spPr>
          <a:xfrm>
            <a:off x="0" y="22098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Consider the more general circuit in figure below (right), where </a:t>
            </a:r>
            <a:r>
              <a:rPr lang="en-US" altLang="zh-CN" sz="1600" i="1" dirty="0">
                <a:ea typeface="宋体" pitchFamily="2" charset="-122"/>
              </a:rPr>
              <a:t>H(s) </a:t>
            </a:r>
            <a:r>
              <a:rPr lang="en-US" altLang="zh-CN" sz="1600" dirty="0">
                <a:ea typeface="宋体" pitchFamily="2" charset="-122"/>
              </a:rPr>
              <a:t>represents a lossless network similar to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. Since it is desired that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the power delivered by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to the input port of </a:t>
            </a:r>
            <a:r>
              <a:rPr lang="en-US" altLang="zh-CN" sz="1600" i="1" dirty="0">
                <a:ea typeface="宋体" pitchFamily="2" charset="-122"/>
              </a:rPr>
              <a:t>H(s)</a:t>
            </a:r>
            <a:r>
              <a:rPr lang="en-US" altLang="zh-CN" sz="1600" dirty="0">
                <a:ea typeface="宋体" pitchFamily="2" charset="-122"/>
              </a:rPr>
              <a:t> is equal to (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in,rms</a:t>
            </a:r>
            <a:r>
              <a:rPr lang="en-US" altLang="zh-CN" sz="1600" dirty="0">
                <a:ea typeface="宋体" pitchFamily="2" charset="-122"/>
              </a:rPr>
              <a:t>/2)</a:t>
            </a:r>
            <a:r>
              <a:rPr lang="en-US" altLang="zh-CN" sz="1600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This power must also be delivered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970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800"/>
            <a:ext cx="9164638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079750"/>
            <a:ext cx="2362200" cy="80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7" name="Rectangle 3"/>
          <p:cNvSpPr txBox="1"/>
          <p:nvPr/>
        </p:nvSpPr>
        <p:spPr>
          <a:xfrm>
            <a:off x="0" y="3810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970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4038600"/>
            <a:ext cx="1600200" cy="658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9080500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4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49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Matching by Transforming a Large Resistance Down (Ⅱ)</a:t>
            </a:r>
          </a:p>
        </p:txBody>
      </p:sp>
      <p:sp>
        <p:nvSpPr>
          <p:cNvPr id="3175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Let us now compute the output noise with the aid of figure below (left). The output noise due to the noise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is readily obtained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175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47800"/>
            <a:ext cx="3681413" cy="106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57800"/>
            <a:ext cx="4268788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3" name="Rectangle 3"/>
          <p:cNvSpPr txBox="1"/>
          <p:nvPr/>
        </p:nvSpPr>
        <p:spPr>
          <a:xfrm>
            <a:off x="0" y="4267200"/>
            <a:ext cx="9144000" cy="1066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How about the noise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? We must first determine the value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out</a:t>
            </a:r>
            <a:r>
              <a:rPr lang="en-US" altLang="zh-CN" sz="1600" dirty="0">
                <a:ea typeface="宋体" pitchFamily="2" charset="-122"/>
              </a:rPr>
              <a:t>. We draw the circuit as depicted above (middle) and recall that a passive reciprocal network exhibiting a real port impedance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also produces a thermal noise of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From the equivalent circuit shown above (right), we note that the noise power delivered to the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on the left is equal to </a:t>
            </a:r>
            <a:r>
              <a:rPr lang="en-US" altLang="zh-CN" sz="1600" i="1" dirty="0">
                <a:ea typeface="宋体" pitchFamily="2" charset="-122"/>
              </a:rPr>
              <a:t>kT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175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86400"/>
            <a:ext cx="1295400" cy="33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5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6172200"/>
            <a:ext cx="2414588" cy="48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6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6248400"/>
            <a:ext cx="990600" cy="296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7" name="Right Arrow 20"/>
          <p:cNvSpPr/>
          <p:nvPr/>
        </p:nvSpPr>
        <p:spPr>
          <a:xfrm>
            <a:off x="5562600" y="5410200"/>
            <a:ext cx="228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58" name="Right Arrow 21"/>
          <p:cNvSpPr/>
          <p:nvPr/>
        </p:nvSpPr>
        <p:spPr>
          <a:xfrm>
            <a:off x="6248400" y="6248400"/>
            <a:ext cx="228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LNA Topologies: Overview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2868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Rectangle 3"/>
          <p:cNvSpPr txBox="1"/>
          <p:nvPr/>
        </p:nvSpPr>
        <p:spPr>
          <a:xfrm>
            <a:off x="0" y="1295400"/>
            <a:ext cx="9144000" cy="990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Our preliminary studies thus far suggest that the noise figure, input matching, and gain constitute the principal targets in LNA design. We present a number of LNA topologies and analyze their behavior with respect to these targets.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Common-Source Stage with Inductive Load</a:t>
            </a:r>
          </a:p>
        </p:txBody>
      </p:sp>
      <p:sp>
        <p:nvSpPr>
          <p:cNvPr id="35843" name="Rectangle 3"/>
          <p:cNvSpPr txBox="1"/>
          <p:nvPr/>
        </p:nvSpPr>
        <p:spPr>
          <a:xfrm>
            <a:off x="0" y="990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general, the trade-off between the voltage gain and the supply voltage in the </a:t>
            </a:r>
            <a:r>
              <a:rPr lang="en-US" altLang="zh-CN" sz="1600" i="1" dirty="0">
                <a:ea typeface="宋体" pitchFamily="2" charset="-122"/>
              </a:rPr>
              <a:t>CS stage with resistive load </a:t>
            </a:r>
            <a:r>
              <a:rPr lang="en-US" altLang="zh-CN" sz="1600" dirty="0">
                <a:ea typeface="宋体" pitchFamily="2" charset="-122"/>
              </a:rPr>
              <a:t>makes it less attractive as the latter scales down with technology. For example, at low frequencies,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76400"/>
            <a:ext cx="30480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Rectangle 3"/>
          <p:cNvSpPr txBox="1"/>
          <p:nvPr/>
        </p:nvSpPr>
        <p:spPr>
          <a:xfrm>
            <a:off x="0" y="3429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circumvent the trade-off expressed above and also operate at higher frequencies,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CS stage can incorporate an inductive load.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584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4038600"/>
            <a:ext cx="2438400" cy="2509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7" name="Rectangle 3"/>
          <p:cNvSpPr txBox="1"/>
          <p:nvPr/>
        </p:nvSpPr>
        <p:spPr>
          <a:xfrm>
            <a:off x="0" y="4495800"/>
            <a:ext cx="5257800" cy="1600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Can operate with very low supply voltages</a:t>
            </a:r>
          </a:p>
          <a:p>
            <a:pPr marL="342900" lvl="0" indent="-342900" eaLnBrk="1" hangingPunct="1"/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resonates with the total capacitance at the output node, affording a much higher operation frequency than does the resistively-loaded counterpart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Input Matching of CS Stage with Inductive Load (Ⅰ)</a:t>
            </a:r>
          </a:p>
        </p:txBody>
      </p:sp>
      <p:sp>
        <p:nvSpPr>
          <p:cNvPr id="37891" name="Rectangle 3"/>
          <p:cNvSpPr txBox="1"/>
          <p:nvPr/>
        </p:nvSpPr>
        <p:spPr>
          <a:xfrm>
            <a:off x="0" y="4191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redraw the circuit as depicted above (right) the inductor loss is modeled by a series resistance,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The tank impedance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311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800600"/>
            <a:ext cx="3733800" cy="78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943600"/>
            <a:ext cx="3971925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Adding the voltage drop across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dirty="0">
                <a:ea typeface="宋体" pitchFamily="2" charset="-122"/>
              </a:rPr>
              <a:t> to the tank voltage,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Input Matching of CS Stage with Inductive Load (Ⅱ)</a:t>
            </a:r>
          </a:p>
        </p:txBody>
      </p:sp>
      <p:sp>
        <p:nvSpPr>
          <p:cNvPr id="39939" name="Rectangle 3"/>
          <p:cNvSpPr txBox="1"/>
          <p:nvPr/>
        </p:nvSpPr>
        <p:spPr>
          <a:xfrm>
            <a:off x="0" y="1295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Substitution of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dirty="0">
                <a:ea typeface="宋体" pitchFamily="2" charset="-122"/>
              </a:rPr>
              <a:t> gives: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994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2438"/>
            <a:ext cx="7162800" cy="715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97175"/>
            <a:ext cx="7848600" cy="78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2" name="Rectangle 3"/>
          <p:cNvSpPr txBox="1"/>
          <p:nvPr/>
        </p:nvSpPr>
        <p:spPr>
          <a:xfrm>
            <a:off x="0" y="2971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s = j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dirty="0">
                <a:ea typeface="宋体" pitchFamily="2" charset="-122"/>
              </a:rPr>
              <a:t>:</a:t>
            </a: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39943" name="Rectangle 3"/>
          <p:cNvSpPr txBox="1"/>
          <p:nvPr/>
        </p:nvSpPr>
        <p:spPr>
          <a:xfrm>
            <a:off x="0" y="3733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the real part of a complex fraction (</a:t>
            </a:r>
            <a:r>
              <a:rPr lang="en-US" altLang="zh-CN" sz="1600" i="1" dirty="0">
                <a:ea typeface="宋体" pitchFamily="2" charset="-122"/>
              </a:rPr>
              <a:t>a+jb</a:t>
            </a:r>
            <a:r>
              <a:rPr lang="en-US" altLang="zh-CN" sz="1600" dirty="0">
                <a:ea typeface="宋体" pitchFamily="2" charset="-122"/>
              </a:rPr>
              <a:t>)/(</a:t>
            </a:r>
            <a:r>
              <a:rPr lang="en-US" altLang="zh-CN" sz="1600" i="1" dirty="0">
                <a:ea typeface="宋体" pitchFamily="2" charset="-122"/>
              </a:rPr>
              <a:t>c+jd</a:t>
            </a:r>
            <a:r>
              <a:rPr lang="en-US" altLang="zh-CN" sz="1600" dirty="0">
                <a:ea typeface="宋体" pitchFamily="2" charset="-122"/>
              </a:rPr>
              <a:t>) is equal to (</a:t>
            </a:r>
            <a:r>
              <a:rPr lang="en-US" altLang="zh-CN" sz="1600" i="1" dirty="0">
                <a:ea typeface="宋体" pitchFamily="2" charset="-122"/>
              </a:rPr>
              <a:t>ac+bd)/(c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+d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),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9944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1000"/>
            <a:ext cx="1066800" cy="38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97400"/>
            <a:ext cx="9144000" cy="58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6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is thus possible to select the values so as to obtain </a:t>
            </a:r>
            <a:r>
              <a:rPr lang="en-US" altLang="zh-CN" sz="1600" i="1" dirty="0">
                <a:ea typeface="宋体" pitchFamily="2" charset="-122"/>
              </a:rPr>
              <a:t>Re</a:t>
            </a:r>
            <a:r>
              <a:rPr lang="en-US" altLang="zh-CN" sz="1600" dirty="0">
                <a:ea typeface="宋体" pitchFamily="2" charset="-122"/>
              </a:rPr>
              <a:t>{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} = 50</a:t>
            </a:r>
            <a:r>
              <a:rPr lang="el-GR" altLang="zh-CN" sz="1600" dirty="0">
                <a:ea typeface="宋体" pitchFamily="2" charset="-122"/>
              </a:rPr>
              <a:t>Ω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Neutralization of </a:t>
            </a:r>
            <a:r>
              <a:rPr lang="en-US" altLang="zh-CN" i="1" dirty="0">
                <a:ea typeface="宋体" pitchFamily="2" charset="-122"/>
              </a:rPr>
              <a:t>C</a:t>
            </a:r>
            <a:r>
              <a:rPr lang="en-US" altLang="zh-CN" i="1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 by </a:t>
            </a:r>
            <a:r>
              <a:rPr lang="en-US" altLang="zh-CN" i="1" dirty="0">
                <a:ea typeface="宋体" pitchFamily="2" charset="-122"/>
              </a:rPr>
              <a:t>L</a:t>
            </a:r>
            <a:r>
              <a:rPr lang="en-US" altLang="zh-CN" i="1" baseline="-25000" dirty="0">
                <a:ea typeface="宋体" pitchFamily="2" charset="-122"/>
              </a:rPr>
              <a:t>F</a:t>
            </a:r>
          </a:p>
        </p:txBody>
      </p:sp>
      <p:pic>
        <p:nvPicPr>
          <p:cNvPr id="4198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Rectangle 3"/>
          <p:cNvSpPr txBox="1"/>
          <p:nvPr/>
        </p:nvSpPr>
        <p:spPr>
          <a:xfrm>
            <a:off x="0" y="1066800"/>
            <a:ext cx="7848514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feedback capacitance gives rise to a negative input resistance at other frequencies, potentially causing instability.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1989" name="Rectangle 3"/>
          <p:cNvSpPr txBox="1"/>
          <p:nvPr/>
        </p:nvSpPr>
        <p:spPr>
          <a:xfrm>
            <a:off x="0" y="2447925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numerator falls to zero at a frequency given by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199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828925"/>
            <a:ext cx="5210175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1" name="Rectangle 3"/>
          <p:cNvSpPr txBox="1"/>
          <p:nvPr/>
        </p:nvSpPr>
        <p:spPr>
          <a:xfrm>
            <a:off x="0" y="3657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at this frequency (if it exists), </a:t>
            </a:r>
            <a:r>
              <a:rPr lang="en-US" altLang="zh-CN" sz="1600" i="1" dirty="0">
                <a:ea typeface="宋体" pitchFamily="2" charset="-122"/>
              </a:rPr>
              <a:t>Re{Z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changes sign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199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513" y="3962400"/>
            <a:ext cx="3900487" cy="2084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3" name="Rectangle 3"/>
          <p:cNvSpPr txBox="1"/>
          <p:nvPr/>
        </p:nvSpPr>
        <p:spPr>
          <a:xfrm>
            <a:off x="0" y="4495800"/>
            <a:ext cx="5257800" cy="1905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possible to “neutralize” the effect of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F</a:t>
            </a:r>
            <a:r>
              <a:rPr lang="en-US" altLang="zh-CN" sz="1800" dirty="0">
                <a:ea typeface="宋体" pitchFamily="2" charset="-122"/>
              </a:rPr>
              <a:t> in some frequency range through the use of parallel resonance.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Will introduce significant parasitic capacitances at the input and output and degrading the performance.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Chapter Outline</a:t>
            </a:r>
          </a:p>
        </p:txBody>
      </p:sp>
      <p:grpSp>
        <p:nvGrpSpPr>
          <p:cNvPr id="7171" name="Group 13"/>
          <p:cNvGrpSpPr/>
          <p:nvPr/>
        </p:nvGrpSpPr>
        <p:grpSpPr>
          <a:xfrm>
            <a:off x="0" y="1447800"/>
            <a:ext cx="2895600" cy="685800"/>
            <a:chOff x="1752902" y="4038599"/>
            <a:chExt cx="2894442" cy="762299"/>
          </a:xfrm>
        </p:grpSpPr>
        <p:sp>
          <p:nvSpPr>
            <p:cNvPr id="7183" name="Rounded Rectangle 9"/>
            <p:cNvSpPr/>
            <p:nvPr/>
          </p:nvSpPr>
          <p:spPr>
            <a:xfrm>
              <a:off x="1752903" y="4038599"/>
              <a:ext cx="2894441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4" name="TextBox 8"/>
            <p:cNvSpPr txBox="1"/>
            <p:nvPr/>
          </p:nvSpPr>
          <p:spPr>
            <a:xfrm>
              <a:off x="1752902" y="4207999"/>
              <a:ext cx="2878481" cy="400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Basic LNA Topologies</a:t>
              </a:r>
              <a:endParaRPr lang="en-US" altLang="zh-CN" baseline="30000" dirty="0">
                <a:ea typeface="宋体" pitchFamily="2" charset="-122"/>
              </a:endParaRPr>
            </a:p>
          </p:txBody>
        </p:sp>
      </p:grpSp>
      <p:grpSp>
        <p:nvGrpSpPr>
          <p:cNvPr id="7172" name="Group 13"/>
          <p:cNvGrpSpPr/>
          <p:nvPr/>
        </p:nvGrpSpPr>
        <p:grpSpPr>
          <a:xfrm>
            <a:off x="3200400" y="1600200"/>
            <a:ext cx="2743200" cy="762000"/>
            <a:chOff x="2057581" y="4038599"/>
            <a:chExt cx="2742102" cy="762299"/>
          </a:xfrm>
        </p:grpSpPr>
        <p:sp>
          <p:nvSpPr>
            <p:cNvPr id="7181" name="Rounded Rectangle 9"/>
            <p:cNvSpPr/>
            <p:nvPr/>
          </p:nvSpPr>
          <p:spPr>
            <a:xfrm>
              <a:off x="2057581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2" name="TextBox 11"/>
            <p:cNvSpPr txBox="1"/>
            <p:nvPr/>
          </p:nvSpPr>
          <p:spPr>
            <a:xfrm>
              <a:off x="2362259" y="4092734"/>
              <a:ext cx="2168444" cy="708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Alternative LNA </a:t>
              </a:r>
            </a:p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Topologies</a:t>
              </a:r>
              <a:endParaRPr lang="en-US" altLang="zh-CN" baseline="30000" dirty="0">
                <a:ea typeface="宋体" pitchFamily="2" charset="-122"/>
              </a:endParaRPr>
            </a:p>
          </p:txBody>
        </p:sp>
      </p:grpSp>
      <p:grpSp>
        <p:nvGrpSpPr>
          <p:cNvPr id="7173" name="Group 13"/>
          <p:cNvGrpSpPr/>
          <p:nvPr/>
        </p:nvGrpSpPr>
        <p:grpSpPr>
          <a:xfrm>
            <a:off x="6240463" y="1828800"/>
            <a:ext cx="2790825" cy="685800"/>
            <a:chOff x="2049495" y="4038599"/>
            <a:chExt cx="2790033" cy="762299"/>
          </a:xfrm>
        </p:grpSpPr>
        <p:sp>
          <p:nvSpPr>
            <p:cNvPr id="7179" name="Rounded Rectangle 9"/>
            <p:cNvSpPr/>
            <p:nvPr/>
          </p:nvSpPr>
          <p:spPr>
            <a:xfrm>
              <a:off x="2057581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0" name="TextBox 14"/>
            <p:cNvSpPr txBox="1"/>
            <p:nvPr/>
          </p:nvSpPr>
          <p:spPr>
            <a:xfrm>
              <a:off x="2049495" y="4191002"/>
              <a:ext cx="2790033" cy="4001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Nonlinearity of LNAs </a:t>
              </a:r>
            </a:p>
          </p:txBody>
        </p:sp>
      </p:grpSp>
      <p:sp>
        <p:nvSpPr>
          <p:cNvPr id="7174" name="右箭头 15"/>
          <p:cNvSpPr/>
          <p:nvPr/>
        </p:nvSpPr>
        <p:spPr>
          <a:xfrm>
            <a:off x="2895600" y="167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175" name="右箭头 16"/>
          <p:cNvSpPr/>
          <p:nvPr/>
        </p:nvSpPr>
        <p:spPr>
          <a:xfrm>
            <a:off x="5943600" y="19812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3276600" cy="20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Inductive Load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Resistive Feedback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CG Stage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Inductive Degeneration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200" y="2590800"/>
            <a:ext cx="29718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Variants of CS LNA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Noise-Cancelling LNAs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Differential LNAs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2819400"/>
            <a:ext cx="31242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Nonlinearity Calculations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Differential and Quasi-Differential LNAs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Common-Source Stage with Resistive Feedback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7239000" cy="2455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6" name="Rectangle 3"/>
          <p:cNvSpPr txBox="1"/>
          <p:nvPr/>
        </p:nvSpPr>
        <p:spPr>
          <a:xfrm>
            <a:off x="0" y="3657600"/>
            <a:ext cx="688975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channel-length modulation is neglected, we have: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600" dirty="0">
                <a:ea typeface="宋体" pitchFamily="2" charset="-122"/>
              </a:rPr>
              <a:t>输入阻抗   这个模电书上有。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403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505200"/>
            <a:ext cx="1384300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4114800"/>
            <a:ext cx="12954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4829175"/>
            <a:ext cx="3048000" cy="41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440363"/>
            <a:ext cx="2560638" cy="141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1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5334000"/>
            <a:ext cx="2590800" cy="152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2" name="Rectangle 3"/>
          <p:cNvSpPr txBox="1"/>
          <p:nvPr/>
        </p:nvSpPr>
        <p:spPr>
          <a:xfrm>
            <a:off x="0" y="4267200"/>
            <a:ext cx="1745615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must choose: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负载和源内阻相等， 匹配网络，放大效果最好。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4043" name="Rectangle 3"/>
          <p:cNvSpPr txBox="1"/>
          <p:nvPr/>
        </p:nvSpPr>
        <p:spPr>
          <a:xfrm>
            <a:off x="0" y="4724400"/>
            <a:ext cx="5802313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figure above (right):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电流</a:t>
            </a:r>
            <a:r>
              <a:rPr lang="en-US" altLang="zh-CN" sz="1600" dirty="0">
                <a:ea typeface="宋体" pitchFamily="2" charset="-122"/>
              </a:rPr>
              <a:t>* </a:t>
            </a:r>
            <a:r>
              <a:rPr lang="zh-CN" altLang="en-US" sz="1600" dirty="0">
                <a:ea typeface="宋体" pitchFamily="2" charset="-122"/>
              </a:rPr>
              <a:t>电阻。 </a:t>
            </a:r>
            <a:r>
              <a:rPr lang="en-US" altLang="zh-CN" sz="1600" dirty="0">
                <a:ea typeface="宋体" pitchFamily="2" charset="-122"/>
              </a:rPr>
              <a:t>M2 </a:t>
            </a:r>
            <a:r>
              <a:rPr lang="zh-CN" altLang="en-US" sz="1600" dirty="0">
                <a:ea typeface="宋体" pitchFamily="2" charset="-122"/>
              </a:rPr>
              <a:t>产生的电阻比较大。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4044" name="Right Arrow 19"/>
          <p:cNvSpPr/>
          <p:nvPr/>
        </p:nvSpPr>
        <p:spPr>
          <a:xfrm>
            <a:off x="762000" y="5791200"/>
            <a:ext cx="304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 Figure of CS Stage with Resistive Feedback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84250"/>
            <a:ext cx="7391400" cy="129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Rectangle 3"/>
          <p:cNvSpPr txBox="1"/>
          <p:nvPr/>
        </p:nvSpPr>
        <p:spPr>
          <a:xfrm>
            <a:off x="0" y="2351088"/>
            <a:ext cx="3200436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of RF appears at the output: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Mos</a:t>
            </a:r>
            <a:r>
              <a:rPr lang="zh-CN" altLang="en-US" sz="1600" dirty="0">
                <a:ea typeface="宋体" pitchFamily="2" charset="-122"/>
              </a:rPr>
              <a:t>管本身也有电阻，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gm1 * Rs =1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NF</a:t>
            </a:r>
            <a:r>
              <a:rPr lang="zh-CN" altLang="en-US" sz="1600" dirty="0">
                <a:ea typeface="宋体" pitchFamily="2" charset="-122"/>
              </a:rPr>
              <a:t>，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608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2363788"/>
            <a:ext cx="2305050" cy="455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388" y="2825750"/>
            <a:ext cx="4267200" cy="1328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908425"/>
            <a:ext cx="4953000" cy="66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8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613275"/>
            <a:ext cx="5943600" cy="224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9" name="Right Arrow 20"/>
          <p:cNvSpPr/>
          <p:nvPr/>
        </p:nvSpPr>
        <p:spPr>
          <a:xfrm>
            <a:off x="304800" y="4724400"/>
            <a:ext cx="3048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4813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48132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133" name="直接连接符 23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813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NF and Transistor Overdrive Voltages</a:t>
            </a:r>
          </a:p>
        </p:txBody>
      </p:sp>
      <p:sp>
        <p:nvSpPr>
          <p:cNvPr id="48135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Express the fourth term on the right-hand side of Noise Figure calculated above in terms of transistor overdrive voltages.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8136" name="Rectangle 3"/>
          <p:cNvSpPr txBox="1"/>
          <p:nvPr/>
        </p:nvSpPr>
        <p:spPr>
          <a:xfrm>
            <a:off x="0" y="2667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g</a:t>
            </a:r>
            <a:r>
              <a:rPr lang="en-US" altLang="zh-CN" sz="1600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= 2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i="1" dirty="0">
                <a:ea typeface="宋体" pitchFamily="2" charset="-122"/>
              </a:rPr>
              <a:t>/(V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), </a:t>
            </a:r>
            <a:r>
              <a:rPr lang="en-US" altLang="zh-CN" sz="1600" dirty="0">
                <a:ea typeface="宋体" pitchFamily="2" charset="-122"/>
              </a:rPr>
              <a:t>we write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/g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dirty="0">
                <a:ea typeface="宋体" pitchFamily="2" charset="-122"/>
              </a:rPr>
              <a:t> and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  <p:sp>
        <p:nvSpPr>
          <p:cNvPr id="48138" name="Rectangle 3"/>
          <p:cNvSpPr txBox="1"/>
          <p:nvPr/>
        </p:nvSpPr>
        <p:spPr>
          <a:xfrm>
            <a:off x="0" y="42672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That is, the fourth term becomes negligible only if the overdrive of the current source remains much higher than that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—a difficult condition to meet at low supply voltages because |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| =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DD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. We should also remark that heavily velocity-saturated MOSFETs have a transconductance given by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dirty="0">
                <a:ea typeface="宋体" pitchFamily="2" charset="-122"/>
              </a:rPr>
              <a:t>/(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dirty="0">
                <a:ea typeface="宋体" pitchFamily="2" charset="-122"/>
              </a:rPr>
              <a:t> -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dirty="0">
                <a:ea typeface="宋体" pitchFamily="2" charset="-122"/>
              </a:rPr>
              <a:t>) and still satisfy equation above.</a:t>
            </a:r>
            <a:r>
              <a:rPr lang="zh-CN" altLang="en-US" sz="1600" dirty="0">
                <a:ea typeface="宋体" pitchFamily="2" charset="-122"/>
              </a:rPr>
              <a:t>也就是说，只有当电流源的过驱动一直远高于 </a:t>
            </a:r>
            <a:r>
              <a:rPr lang="en-US" altLang="zh-CN" sz="1600" dirty="0">
                <a:ea typeface="宋体" pitchFamily="2" charset="-122"/>
              </a:rPr>
              <a:t>M1 </a:t>
            </a:r>
            <a:r>
              <a:rPr lang="zh-CN" altLang="en-US" sz="1600" dirty="0">
                <a:ea typeface="宋体" pitchFamily="2" charset="-122"/>
              </a:rPr>
              <a:t>时，第四项才可以忽略不计</a:t>
            </a:r>
            <a:r>
              <a:rPr lang="en-US" altLang="zh-CN" sz="1600" dirty="0">
                <a:ea typeface="宋体" pitchFamily="2" charset="-122"/>
              </a:rPr>
              <a:t>——</a:t>
            </a:r>
            <a:r>
              <a:rPr lang="zh-CN" altLang="en-US" sz="1600" dirty="0">
                <a:ea typeface="宋体" pitchFamily="2" charset="-122"/>
              </a:rPr>
              <a:t>这是在低电源电压下难以满足的条件，因为 </a:t>
            </a:r>
            <a:r>
              <a:rPr lang="en-US" altLang="zh-CN" sz="1600" dirty="0">
                <a:ea typeface="宋体" pitchFamily="2" charset="-122"/>
              </a:rPr>
              <a:t>|VDS2| = VDD - VGS1</a:t>
            </a:r>
            <a:r>
              <a:rPr lang="zh-CN" altLang="en-US" sz="1600" dirty="0">
                <a:ea typeface="宋体" pitchFamily="2" charset="-122"/>
              </a:rPr>
              <a:t>。 我们还应该指出，重度速度饱和的 </a:t>
            </a:r>
            <a:r>
              <a:rPr lang="en-US" altLang="zh-CN" sz="1600" dirty="0">
                <a:ea typeface="宋体" pitchFamily="2" charset="-122"/>
              </a:rPr>
              <a:t>MOSFET </a:t>
            </a:r>
            <a:r>
              <a:rPr lang="zh-CN" altLang="en-US" sz="1600" dirty="0">
                <a:ea typeface="宋体" pitchFamily="2" charset="-122"/>
              </a:rPr>
              <a:t>具有由 </a:t>
            </a:r>
            <a:r>
              <a:rPr lang="en-US" altLang="zh-CN" sz="1600" dirty="0">
                <a:ea typeface="宋体" pitchFamily="2" charset="-122"/>
              </a:rPr>
              <a:t>gm = ID/(VGS - VTH) </a:t>
            </a:r>
            <a:r>
              <a:rPr lang="zh-CN" altLang="en-US" sz="1600" dirty="0">
                <a:ea typeface="宋体" pitchFamily="2" charset="-122"/>
              </a:rPr>
              <a:t>给出的跨导，并且仍然满足上述等式。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813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24200"/>
            <a:ext cx="3048000" cy="88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0179" name="Rectangle 6"/>
          <p:cNvSpPr/>
          <p:nvPr/>
        </p:nvSpPr>
        <p:spPr>
          <a:xfrm>
            <a:off x="7620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0180" name="直接连接符 21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0181" name="直接连接符 23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018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CS Stage with Active Load</a:t>
            </a:r>
          </a:p>
        </p:txBody>
      </p:sp>
      <p:sp>
        <p:nvSpPr>
          <p:cNvPr id="50183" name="Rectangle 3"/>
          <p:cNvSpPr txBox="1"/>
          <p:nvPr/>
        </p:nvSpPr>
        <p:spPr>
          <a:xfrm>
            <a:off x="0" y="1066800"/>
            <a:ext cx="9144000" cy="1447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In the circuit of figure below, the PMOS current source is converted to an “active load,” amplifying the input signal. The idea is that, if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amplifies the input in addition to injecting noise to the output, then the noise figure may be lower. Neglecting channel-length modulation, calculate the noise figure. (Current source </a:t>
            </a:r>
            <a:r>
              <a:rPr lang="en-US" altLang="zh-CN" sz="1800" i="1" dirty="0">
                <a:ea typeface="宋体" pitchFamily="2" charset="-122"/>
              </a:rPr>
              <a:t>I</a:t>
            </a:r>
            <a:r>
              <a:rPr lang="en-US" altLang="zh-CN" sz="1800" i="1" baseline="-25000" dirty="0">
                <a:ea typeface="宋体" pitchFamily="2" charset="-122"/>
              </a:rPr>
              <a:t>1 </a:t>
            </a:r>
            <a:r>
              <a:rPr lang="en-US" altLang="zh-CN" sz="1800" dirty="0">
                <a:ea typeface="宋体" pitchFamily="2" charset="-122"/>
              </a:rPr>
              <a:t>defines the bias current and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establishes an ac ground at the source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).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800" dirty="0">
                <a:ea typeface="宋体" pitchFamily="2" charset="-122"/>
              </a:rPr>
              <a:t>在下图电路中，</a:t>
            </a:r>
            <a:r>
              <a:rPr lang="en-US" altLang="zh-CN" sz="1800" dirty="0">
                <a:ea typeface="宋体" pitchFamily="2" charset="-122"/>
              </a:rPr>
              <a:t>PMOS </a:t>
            </a:r>
            <a:r>
              <a:rPr lang="zh-CN" altLang="en-US" sz="1800" dirty="0">
                <a:ea typeface="宋体" pitchFamily="2" charset="-122"/>
              </a:rPr>
              <a:t>电流源被转换为“有源负载”，放大输入信号。 这个想法是，如果 </a:t>
            </a:r>
            <a:r>
              <a:rPr lang="en-US" altLang="zh-CN" sz="1800" dirty="0">
                <a:ea typeface="宋体" pitchFamily="2" charset="-122"/>
              </a:rPr>
              <a:t>M2 </a:t>
            </a:r>
            <a:r>
              <a:rPr lang="zh-CN" altLang="en-US" sz="1800" dirty="0">
                <a:ea typeface="宋体" pitchFamily="2" charset="-122"/>
              </a:rPr>
              <a:t>除了向输出注入噪声之外还放大输入，那么噪声系数可能会更低。 忽略通道长度调制，计算噪声系数。 （电流源 </a:t>
            </a:r>
            <a:r>
              <a:rPr lang="en-US" altLang="zh-CN" sz="1800" dirty="0">
                <a:ea typeface="宋体" pitchFamily="2" charset="-122"/>
              </a:rPr>
              <a:t>I1 </a:t>
            </a:r>
            <a:r>
              <a:rPr lang="zh-CN" altLang="en-US" sz="1800" dirty="0">
                <a:ea typeface="宋体" pitchFamily="2" charset="-122"/>
              </a:rPr>
              <a:t>定义偏置电流，</a:t>
            </a:r>
            <a:r>
              <a:rPr lang="en-US" altLang="zh-CN" sz="1800" dirty="0">
                <a:ea typeface="宋体" pitchFamily="2" charset="-122"/>
              </a:rPr>
              <a:t>C1 </a:t>
            </a:r>
            <a:r>
              <a:rPr lang="zh-CN" altLang="en-US" sz="1800" dirty="0">
                <a:ea typeface="宋体" pitchFamily="2" charset="-122"/>
              </a:rPr>
              <a:t>在 </a:t>
            </a:r>
            <a:r>
              <a:rPr lang="en-US" altLang="zh-CN" sz="1800" dirty="0">
                <a:ea typeface="宋体" pitchFamily="2" charset="-122"/>
              </a:rPr>
              <a:t>M2 </a:t>
            </a:r>
            <a:r>
              <a:rPr lang="zh-CN" altLang="en-US" sz="1800" dirty="0">
                <a:ea typeface="宋体" pitchFamily="2" charset="-122"/>
              </a:rPr>
              <a:t>的源极处建立交流接地）。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0184" name="Rectangle 3"/>
          <p:cNvSpPr txBox="1"/>
          <p:nvPr/>
        </p:nvSpPr>
        <p:spPr>
          <a:xfrm>
            <a:off x="0" y="2514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small-signal operation,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appear in parallel, behaving as a single transistor with a transconductance of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dirty="0">
                <a:ea typeface="宋体" pitchFamily="2" charset="-122"/>
              </a:rPr>
              <a:t>. Thus, for input matching</a:t>
            </a:r>
            <a:r>
              <a:rPr lang="en-US" altLang="zh-CN" sz="1600" i="1" dirty="0">
                <a:ea typeface="宋体" pitchFamily="2" charset="-122"/>
              </a:rPr>
              <a:t>, 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= 1/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The noise figure is still given by previous equation, except that 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)R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. That is,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600" dirty="0" smtClean="0">
                <a:ea typeface="宋体" pitchFamily="2" charset="-122"/>
              </a:rPr>
              <a:t>对于</a:t>
            </a:r>
            <a:r>
              <a:rPr lang="zh-CN" altLang="en-US" sz="1600" dirty="0">
                <a:ea typeface="宋体" pitchFamily="2" charset="-122"/>
              </a:rPr>
              <a:t>小信号操作，</a:t>
            </a:r>
            <a:r>
              <a:rPr lang="en-US" altLang="zh-CN" sz="1600" dirty="0">
                <a:ea typeface="宋体" pitchFamily="2" charset="-122"/>
              </a:rPr>
              <a:t>M1 </a:t>
            </a:r>
            <a:r>
              <a:rPr lang="zh-CN" altLang="en-US" sz="1600" dirty="0">
                <a:ea typeface="宋体" pitchFamily="2" charset="-122"/>
              </a:rPr>
              <a:t>和 </a:t>
            </a:r>
            <a:r>
              <a:rPr lang="en-US" altLang="zh-CN" sz="1600" dirty="0">
                <a:ea typeface="宋体" pitchFamily="2" charset="-122"/>
              </a:rPr>
              <a:t>M2 </a:t>
            </a:r>
            <a:r>
              <a:rPr lang="zh-CN" altLang="en-US" sz="1600" dirty="0">
                <a:ea typeface="宋体" pitchFamily="2" charset="-122"/>
              </a:rPr>
              <a:t>并联出现，表现为具有 </a:t>
            </a:r>
            <a:r>
              <a:rPr lang="en-US" altLang="zh-CN" sz="1600" dirty="0">
                <a:ea typeface="宋体" pitchFamily="2" charset="-122"/>
              </a:rPr>
              <a:t>gm1 + gm2 </a:t>
            </a:r>
            <a:r>
              <a:rPr lang="zh-CN" altLang="en-US" sz="1600" dirty="0">
                <a:ea typeface="宋体" pitchFamily="2" charset="-122"/>
              </a:rPr>
              <a:t>跨导的单个晶体管。 因此，对于输入匹配，</a:t>
            </a:r>
            <a:r>
              <a:rPr lang="en-US" altLang="zh-CN" sz="1600" dirty="0">
                <a:ea typeface="宋体" pitchFamily="2" charset="-122"/>
              </a:rPr>
              <a:t>gm1 + gm2 = 1/RS</a:t>
            </a:r>
            <a:r>
              <a:rPr lang="zh-CN" altLang="en-US" sz="1600" dirty="0">
                <a:ea typeface="宋体" pitchFamily="2" charset="-122"/>
              </a:rPr>
              <a:t>。 噪声系数仍然由前面的方程给出，除了 </a:t>
            </a:r>
            <a:r>
              <a:rPr lang="en-US" altLang="zh-CN" sz="1600" dirty="0">
                <a:ea typeface="宋体" pitchFamily="2" charset="-122"/>
              </a:rPr>
              <a:t>(gm1 + gm2)RS = γ</a:t>
            </a:r>
            <a:r>
              <a:rPr lang="zh-CN" altLang="en-US" sz="1600" dirty="0">
                <a:ea typeface="宋体" pitchFamily="2" charset="-122"/>
              </a:rPr>
              <a:t>。 那是</a:t>
            </a:r>
            <a:r>
              <a:rPr lang="zh-CN" altLang="en-US" sz="1600" dirty="0" smtClean="0">
                <a:ea typeface="宋体" pitchFamily="2" charset="-122"/>
              </a:rPr>
              <a:t>，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018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352800"/>
            <a:ext cx="3276600" cy="308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429000"/>
            <a:ext cx="236220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7" name="Rectangle 3"/>
          <p:cNvSpPr txBox="1"/>
          <p:nvPr/>
        </p:nvSpPr>
        <p:spPr>
          <a:xfrm>
            <a:off x="0" y="4648200"/>
            <a:ext cx="57912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This circuit is therefore superior, but it requires a supply voltage equal to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i="1" dirty="0">
                <a:ea typeface="宋体" pitchFamily="2" charset="-122"/>
              </a:rPr>
              <a:t> + |V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i="1" dirty="0">
                <a:ea typeface="宋体" pitchFamily="2" charset="-122"/>
              </a:rPr>
              <a:t>| + V</a:t>
            </a:r>
            <a:r>
              <a:rPr lang="en-US" altLang="zh-CN" sz="1600" i="1" baseline="-25000" dirty="0">
                <a:ea typeface="宋体" pitchFamily="2" charset="-122"/>
              </a:rPr>
              <a:t>I1</a:t>
            </a:r>
            <a:r>
              <a:rPr lang="en-US" altLang="zh-CN" sz="1600" dirty="0">
                <a:ea typeface="宋体" pitchFamily="2" charset="-122"/>
              </a:rPr>
              <a:t>, where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I1</a:t>
            </a:r>
            <a:r>
              <a:rPr lang="en-US" altLang="zh-CN" sz="1600" dirty="0">
                <a:ea typeface="宋体" pitchFamily="2" charset="-122"/>
              </a:rPr>
              <a:t> denotes the voltage headroom necessary for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 smtClean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77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97051"/>
            <a:ext cx="6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33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Common-Gate Stage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3"/>
          <a:srcRect b="4765"/>
          <a:stretch>
            <a:fillRect/>
          </a:stretch>
        </p:blipFill>
        <p:spPr>
          <a:xfrm>
            <a:off x="1381125" y="1524000"/>
            <a:ext cx="5562600" cy="237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Rectangle 3"/>
          <p:cNvSpPr txBox="1"/>
          <p:nvPr/>
        </p:nvSpPr>
        <p:spPr>
          <a:xfrm>
            <a:off x="0" y="3886200"/>
            <a:ext cx="51816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from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to the output node at the output resonance frequency is then equal to: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222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673475"/>
            <a:ext cx="1752600" cy="135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low input impedance of the common-gate (CG) stage makes it attractive for LNA design.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52231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0"/>
            <a:ext cx="40227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2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026025"/>
            <a:ext cx="4495800" cy="145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3" name="Right Arrow 21"/>
          <p:cNvSpPr/>
          <p:nvPr/>
        </p:nvSpPr>
        <p:spPr>
          <a:xfrm>
            <a:off x="4191000" y="53340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2234" name="Rectangle 3"/>
          <p:cNvSpPr txBox="1"/>
          <p:nvPr/>
        </p:nvSpPr>
        <p:spPr>
          <a:xfrm>
            <a:off x="0" y="4572000"/>
            <a:ext cx="5181600" cy="457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noise: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427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4276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4277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4278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Noise in CG Stage with Different Biasing (Ⅰ)</a:t>
            </a:r>
          </a:p>
        </p:txBody>
      </p:sp>
      <p:sp>
        <p:nvSpPr>
          <p:cNvPr id="54279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We wish to provide the bias current of the CG stage by a current source or a resistor. Compare the additional noise in these two cases.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4280" name="Rectangle 3"/>
          <p:cNvSpPr txBox="1"/>
          <p:nvPr/>
        </p:nvSpPr>
        <p:spPr>
          <a:xfrm>
            <a:off x="0" y="1676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a given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b1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, the source voltages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in the two cases are equal and hence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 is equal to the voltage drop across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(=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RB</a:t>
            </a:r>
            <a:r>
              <a:rPr lang="en-US" altLang="zh-CN" sz="1600" dirty="0">
                <a:ea typeface="宋体" pitchFamily="2" charset="-122"/>
              </a:rPr>
              <a:t>). Operating in saturation,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baseline="-250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requires that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 ≥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dirty="0">
                <a:ea typeface="宋体" pitchFamily="2" charset="-122"/>
              </a:rPr>
              <a:t> -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TH2</a:t>
            </a:r>
            <a:r>
              <a:rPr lang="en-US" altLang="zh-CN" sz="1600" dirty="0">
                <a:ea typeface="宋体" pitchFamily="2" charset="-122"/>
              </a:rPr>
              <a:t>. We express the noise current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as (M2</a:t>
            </a:r>
            <a:r>
              <a:rPr lang="zh-CN" altLang="en-US" sz="1600" dirty="0">
                <a:ea typeface="宋体" pitchFamily="2" charset="-122"/>
              </a:rPr>
              <a:t>管子会带来噪声</a:t>
            </a:r>
            <a:r>
              <a:rPr lang="en-US" altLang="zh-CN" sz="1600" dirty="0">
                <a:ea typeface="宋体" pitchFamily="2" charset="-122"/>
              </a:rPr>
              <a:t>,</a:t>
            </a:r>
            <a:r>
              <a:rPr lang="zh-CN" altLang="en-US" sz="1600" dirty="0">
                <a:ea typeface="宋体" pitchFamily="2" charset="-122"/>
              </a:rPr>
              <a:t>好处是两个</a:t>
            </a:r>
            <a:r>
              <a:rPr lang="en-US" altLang="zh-CN" sz="1600" dirty="0">
                <a:ea typeface="宋体" pitchFamily="2" charset="-122"/>
              </a:rPr>
              <a:t>gm)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428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3" y="3886200"/>
            <a:ext cx="6472237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2514600"/>
            <a:ext cx="3597275" cy="1179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14800"/>
            <a:ext cx="2398713" cy="137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4" name="Rectangle 3"/>
          <p:cNvSpPr txBox="1"/>
          <p:nvPr/>
        </p:nvSpPr>
        <p:spPr>
          <a:xfrm>
            <a:off x="0" y="3733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that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632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6324" name="直接连接符 21"/>
          <p:cNvCxnSpPr/>
          <p:nvPr/>
        </p:nvCxnSpPr>
        <p:spPr>
          <a:xfrm>
            <a:off x="0" y="1752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6325" name="直接连接符 23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6326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Noise in CG Stage with Different Biasing (Ⅱ)</a:t>
            </a:r>
          </a:p>
        </p:txBody>
      </p:sp>
      <p:sp>
        <p:nvSpPr>
          <p:cNvPr id="56327" name="Rectangle 3"/>
          <p:cNvSpPr txBox="1"/>
          <p:nvPr/>
        </p:nvSpPr>
        <p:spPr>
          <a:xfrm>
            <a:off x="0" y="10668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We wish to provide the bias current of the CG stage by a current source or a resistor. Compare the additional noise in these two cases.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4352925" cy="2770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9" name="Rectangle 3"/>
          <p:cNvSpPr txBox="1"/>
          <p:nvPr/>
        </p:nvSpPr>
        <p:spPr>
          <a:xfrm>
            <a:off x="0" y="1752600"/>
            <a:ext cx="9144000" cy="1828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i="1" dirty="0">
                <a:ea typeface="宋体" pitchFamily="2" charset="-122"/>
              </a:rPr>
              <a:t>-V</a:t>
            </a:r>
            <a:r>
              <a:rPr lang="en-US" altLang="zh-CN" sz="1600" i="1" baseline="-25000" dirty="0">
                <a:ea typeface="宋体" pitchFamily="2" charset="-122"/>
              </a:rPr>
              <a:t>TH2</a:t>
            </a:r>
            <a:r>
              <a:rPr lang="en-US" altLang="zh-CN" sz="1600" dirty="0">
                <a:ea typeface="宋体" pitchFamily="2" charset="-122"/>
              </a:rPr>
              <a:t> ≤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RB</a:t>
            </a:r>
            <a:r>
              <a:rPr lang="en-US" altLang="zh-CN" sz="1600" dirty="0">
                <a:ea typeface="宋体" pitchFamily="2" charset="-122"/>
              </a:rPr>
              <a:t>, the noise contribution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is about twice that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(for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 </a:t>
            </a:r>
            <a:r>
              <a:rPr lang="el-GR" altLang="zh-CN" sz="1600" dirty="0">
                <a:ea typeface="宋体" pitchFamily="2" charset="-122"/>
              </a:rPr>
              <a:t>≈</a:t>
            </a:r>
            <a:r>
              <a:rPr lang="en-US" altLang="zh-CN" sz="1600" dirty="0">
                <a:ea typeface="宋体" pitchFamily="2" charset="-122"/>
              </a:rPr>
              <a:t> 1). Additionally,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may introduce significant capacitance at the input node.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use of a resistor is therefore preferable, so long as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is much greater than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so that it does not attenuate the input signal. Note that the input capacitance due to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may still be significant. We will return to this issue later. Figure 5.18 shows an example of proper biasing in this case.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837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8372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373" name="直接连接符 23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837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Impedance of CG Stage</a:t>
            </a:r>
          </a:p>
        </p:txBody>
      </p:sp>
      <p:sp>
        <p:nvSpPr>
          <p:cNvPr id="58375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Neglecting the capacitances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in figure above, plot the input impedance as a function of frequency.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8376" name="Rectangle 3"/>
          <p:cNvSpPr txBox="1"/>
          <p:nvPr/>
        </p:nvSpPr>
        <p:spPr>
          <a:xfrm>
            <a:off x="0" y="2590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very low or very high frequencies, the tank assumes a low impedance, yielding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1/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[or 1/(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mb</a:t>
            </a:r>
            <a:r>
              <a:rPr lang="en-US" altLang="zh-CN" sz="1600" dirty="0">
                <a:ea typeface="宋体" pitchFamily="2" charset="-122"/>
              </a:rPr>
              <a:t>) if body effect is considered]. Figure below depicts the behavior.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  <p:pic>
        <p:nvPicPr>
          <p:cNvPr id="5837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200400"/>
            <a:ext cx="4648200" cy="324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More about Channel-Length Modulation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60419" name="Rectangle 3"/>
          <p:cNvSpPr txBox="1"/>
          <p:nvPr/>
        </p:nvSpPr>
        <p:spPr>
          <a:xfrm>
            <a:off x="0" y="1066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the strong effect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on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, we must equate the actual input resistance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to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guarantee input matching: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042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47800"/>
            <a:ext cx="2057400" cy="750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590800"/>
            <a:ext cx="4876800" cy="890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657600"/>
            <a:ext cx="2581275" cy="113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3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of the CG stage with a finite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 is expressed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0424" name="Rectangle 3"/>
          <p:cNvSpPr txBox="1"/>
          <p:nvPr/>
        </p:nvSpPr>
        <p:spPr>
          <a:xfrm>
            <a:off x="0" y="51816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summary, the input impedance of the CG stage is too low if channel-length modulation is neglected and too high if it is not.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order to alleviate the above issue, the channel length of the transistor can be increased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60425" name="Rectangle 3"/>
          <p:cNvSpPr txBox="1"/>
          <p:nvPr/>
        </p:nvSpPr>
        <p:spPr>
          <a:xfrm>
            <a:off x="0" y="480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are comparable, then the voltage gain is on the order of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=4, a very low value.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Issues of Cascode CG Stage: Noise Contribution of </a:t>
            </a:r>
            <a:r>
              <a:rPr lang="en-US" altLang="zh-CN" i="1" dirty="0">
                <a:ea typeface="宋体" pitchFamily="2" charset="-122"/>
              </a:rPr>
              <a:t>M</a:t>
            </a:r>
            <a:r>
              <a:rPr lang="en-US" altLang="zh-CN" i="1" baseline="-25000" dirty="0">
                <a:ea typeface="宋体" pitchFamily="2" charset="-122"/>
              </a:rPr>
              <a:t>2</a:t>
            </a:r>
          </a:p>
        </p:txBody>
      </p:sp>
      <p:pic>
        <p:nvPicPr>
          <p:cNvPr id="6246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7315200" cy="268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Rectangle 3"/>
          <p:cNvSpPr txBox="1"/>
          <p:nvPr/>
        </p:nvSpPr>
        <p:spPr>
          <a:xfrm>
            <a:off x="0" y="36576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Neglecting the gate-source capacitance, channel-length modulation, and body effect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we express the transfer function from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n2</a:t>
            </a:r>
            <a:r>
              <a:rPr lang="en-US" altLang="zh-CN" sz="1600" dirty="0">
                <a:ea typeface="宋体" pitchFamily="2" charset="-122"/>
              </a:rPr>
              <a:t> to the output at the resonance frequency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246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4191000"/>
            <a:ext cx="4953000" cy="167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0" name="Rectangle 3"/>
          <p:cNvSpPr txBox="1"/>
          <p:nvPr/>
        </p:nvSpPr>
        <p:spPr>
          <a:xfrm>
            <a:off x="0" y="59436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contribution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is negligible for frequencies up to the zero frequency, (2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O1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, but begins to manifest itself thereafter.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Noise Figure</a:t>
            </a:r>
          </a:p>
        </p:txBody>
      </p:sp>
      <p:sp>
        <p:nvSpPr>
          <p:cNvPr id="9219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noise figure of the LNA directly adds to that of the receiver.</a:t>
            </a:r>
          </a:p>
        </p:txBody>
      </p:sp>
      <p:pic>
        <p:nvPicPr>
          <p:cNvPr id="922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2382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038600"/>
            <a:ext cx="2895600" cy="159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Rectangle 3"/>
          <p:cNvSpPr txBox="1"/>
          <p:nvPr/>
        </p:nvSpPr>
        <p:spPr>
          <a:xfrm>
            <a:off x="0" y="1447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is expected that the LNA contributes 2 to 3 dB of noise figure. Consider the simple example shown below: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223" name="Rectangle 3"/>
          <p:cNvSpPr txBox="1"/>
          <p:nvPr/>
        </p:nvSpPr>
        <p:spPr>
          <a:xfrm>
            <a:off x="0" y="56388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 noise figure of 2 dB with respect to a source impedance of 50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translates to: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                                                                                                                  an extremely low value.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9224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6019800"/>
            <a:ext cx="17113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6096000"/>
            <a:ext cx="990600" cy="33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88" y="4419600"/>
            <a:ext cx="5903912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451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64517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4518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4519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Computation of Gain with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C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GS2</a:t>
            </a:r>
          </a:p>
        </p:txBody>
      </p:sp>
      <p:sp>
        <p:nvSpPr>
          <p:cNvPr id="64520" name="Rectangle 3"/>
          <p:cNvSpPr txBox="1"/>
          <p:nvPr/>
        </p:nvSpPr>
        <p:spPr>
          <a:xfrm>
            <a:off x="0" y="990600"/>
            <a:ext cx="9144000" cy="990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Assuming 2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O1</a:t>
            </a:r>
            <a:r>
              <a:rPr lang="en-US" altLang="zh-CN" sz="1800" dirty="0">
                <a:ea typeface="宋体" pitchFamily="2" charset="-122"/>
              </a:rPr>
              <a:t> &gt;&gt; |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|</a:t>
            </a:r>
            <a:r>
              <a:rPr lang="en-US" altLang="zh-CN" sz="1800" baseline="30000" dirty="0">
                <a:ea typeface="宋体" pitchFamily="2" charset="-122"/>
              </a:rPr>
              <a:t>-1 </a:t>
            </a:r>
            <a:r>
              <a:rPr lang="en-US" altLang="zh-CN" sz="1800" dirty="0">
                <a:ea typeface="宋体" pitchFamily="2" charset="-122"/>
              </a:rPr>
              <a:t>at frequencies of interest so that the degeneration impedance in the source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reduces to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, recompute the above transfer function while taking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GS2</a:t>
            </a:r>
            <a:r>
              <a:rPr lang="en-US" altLang="zh-CN" sz="1800" dirty="0">
                <a:ea typeface="宋体" pitchFamily="2" charset="-122"/>
              </a:rPr>
              <a:t> into account. Neglect the effect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O2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4521" name="Rectangle 3"/>
          <p:cNvSpPr txBox="1"/>
          <p:nvPr/>
        </p:nvSpPr>
        <p:spPr>
          <a:xfrm>
            <a:off x="0" y="1981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Writing a KVL in the input loop gives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452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8400"/>
            <a:ext cx="5029200" cy="747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276600"/>
            <a:ext cx="3352800" cy="776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495800"/>
            <a:ext cx="1981200" cy="70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25" name="Right Arrow 15"/>
          <p:cNvSpPr/>
          <p:nvPr/>
        </p:nvSpPr>
        <p:spPr>
          <a:xfrm>
            <a:off x="381000" y="3352800"/>
            <a:ext cx="3810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4526" name="Rectangle 3"/>
          <p:cNvSpPr txBox="1"/>
          <p:nvPr/>
        </p:nvSpPr>
        <p:spPr>
          <a:xfrm>
            <a:off x="0" y="4038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frequencies well below the </a:t>
            </a:r>
            <a:r>
              <a:rPr lang="en-US" altLang="zh-CN" sz="1600" i="1" dirty="0">
                <a:ea typeface="宋体" pitchFamily="2" charset="-122"/>
              </a:rPr>
              <a:t>f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dirty="0">
                <a:ea typeface="宋体" pitchFamily="2" charset="-122"/>
              </a:rPr>
              <a:t> of the transistor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4527" name="Rectangle 3"/>
          <p:cNvSpPr txBox="1"/>
          <p:nvPr/>
        </p:nvSpPr>
        <p:spPr>
          <a:xfrm>
            <a:off x="0" y="5334000"/>
            <a:ext cx="32004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That is, the noise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reaches the output unattenuated if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is much greater than (2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O1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endParaRPr lang="zh-CN" altLang="zh-CN" sz="1600" baseline="30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Issues of Cascode CG Stage: Voltage Headroom Limitation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656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752600"/>
            <a:ext cx="4529138" cy="411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4" name="Rectangle 3"/>
          <p:cNvSpPr txBox="1"/>
          <p:nvPr/>
        </p:nvSpPr>
        <p:spPr>
          <a:xfrm>
            <a:off x="0" y="1219200"/>
            <a:ext cx="5257800" cy="2362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two transistors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consume a voltage headroom of one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GS</a:t>
            </a:r>
            <a:r>
              <a:rPr lang="en-US" altLang="zh-CN" sz="1800" dirty="0">
                <a:ea typeface="宋体" pitchFamily="2" charset="-122"/>
              </a:rPr>
              <a:t> plus one overdrive (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GS1</a:t>
            </a:r>
            <a:r>
              <a:rPr lang="en-US" altLang="zh-CN" sz="1800" dirty="0">
                <a:ea typeface="宋体" pitchFamily="2" charset="-122"/>
              </a:rPr>
              <a:t> -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TH1</a:t>
            </a:r>
            <a:r>
              <a:rPr lang="en-US" altLang="zh-CN" sz="1800" dirty="0">
                <a:ea typeface="宋体" pitchFamily="2" charset="-122"/>
              </a:rPr>
              <a:t>).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order to avoid the noise-headroom trade-off imposed by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, and also cancel the input capacitance of the circuit, CG stages often employ an inductor for the bias path.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Cascode CS Stage with Inductive Degeneration: Input Impedance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861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2359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2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feedback through the gate-drain capacitance many be exploited to produce the required real part but it also leads to a negative resistance at lower frequencies.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3" name="Rectangle 3"/>
          <p:cNvSpPr txBox="1"/>
          <p:nvPr/>
        </p:nvSpPr>
        <p:spPr>
          <a:xfrm>
            <a:off x="0" y="400685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have:                                                                                  </a:t>
            </a:r>
            <a:r>
              <a:rPr lang="zh-CN" altLang="en-US" sz="1600" dirty="0">
                <a:ea typeface="宋体" pitchFamily="2" charset="-122"/>
              </a:rPr>
              <a:t>选择良好的</a:t>
            </a:r>
            <a:r>
              <a:rPr lang="en-US" altLang="zh-CN" sz="1600" dirty="0">
                <a:ea typeface="宋体" pitchFamily="2" charset="-122"/>
              </a:rPr>
              <a:t>L1</a:t>
            </a:r>
            <a:r>
              <a:rPr lang="zh-CN" altLang="en-US" sz="1600" dirty="0">
                <a:ea typeface="宋体" pitchFamily="2" charset="-122"/>
              </a:rPr>
              <a:t>和</a:t>
            </a:r>
            <a:r>
              <a:rPr lang="en-US" altLang="zh-CN" sz="1600" dirty="0">
                <a:ea typeface="宋体" pitchFamily="2" charset="-122"/>
              </a:rPr>
              <a:t>Cgs1 </a:t>
            </a:r>
            <a:r>
              <a:rPr lang="zh-CN" altLang="en-US" sz="1600" dirty="0">
                <a:ea typeface="宋体" pitchFamily="2" charset="-122"/>
              </a:rPr>
              <a:t>可以抵消虚部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861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2971800" cy="773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988" y="4572000"/>
            <a:ext cx="3325812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6" name="Rectangle 3"/>
          <p:cNvSpPr txBox="1"/>
          <p:nvPr/>
        </p:nvSpPr>
        <p:spPr>
          <a:xfrm>
            <a:off x="76200" y="4740275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P      	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7" name="Rectangle 3"/>
          <p:cNvSpPr txBox="1"/>
          <p:nvPr/>
        </p:nvSpPr>
        <p:spPr>
          <a:xfrm>
            <a:off x="0" y="5410200"/>
            <a:ext cx="8186738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the third term can be chosen equal to 50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</a:t>
            </a:r>
            <a:r>
              <a:rPr lang="zh-CN" altLang="en-US" sz="1600" dirty="0">
                <a:ea typeface="宋体" pitchFamily="2" charset="-122"/>
              </a:rPr>
              <a:t>没有电阻但是可以实现实部为电阻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8" name="Rectangle 3"/>
          <p:cNvSpPr txBox="1"/>
          <p:nvPr/>
        </p:nvSpPr>
        <p:spPr>
          <a:xfrm>
            <a:off x="0" y="5791200"/>
            <a:ext cx="8923338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practice, the degeneration inductor is often realized as a bond wire with the reasoning that the latter is inevitable in packaging and must be incorporated in the design.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267200"/>
            <a:ext cx="601980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6800"/>
            <a:ext cx="6697663" cy="97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066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70662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0663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066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Input Impedance of CS Stage in the Presence of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C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GD</a:t>
            </a:r>
          </a:p>
        </p:txBody>
      </p:sp>
      <p:sp>
        <p:nvSpPr>
          <p:cNvPr id="70665" name="Rectangle 3"/>
          <p:cNvSpPr txBox="1"/>
          <p:nvPr/>
        </p:nvSpPr>
        <p:spPr>
          <a:xfrm>
            <a:off x="20638" y="990600"/>
            <a:ext cx="9144000" cy="990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Determine the input impedance of the circuit shown below (left) if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</a:t>
            </a:r>
            <a:r>
              <a:rPr lang="en-US" altLang="zh-CN" sz="1800" dirty="0">
                <a:ea typeface="宋体" pitchFamily="2" charset="-122"/>
              </a:rPr>
              <a:t> is not neglected and the drain is tied to a load resistance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Assume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≈ 1/</a:t>
            </a:r>
            <a:r>
              <a:rPr lang="en-US" altLang="zh-CN" sz="1800" i="1" dirty="0">
                <a:ea typeface="宋体" pitchFamily="2" charset="-122"/>
              </a:rPr>
              <a:t>g</a:t>
            </a:r>
            <a:r>
              <a:rPr lang="en-US" altLang="zh-CN" sz="1800" i="1" baseline="-25000" dirty="0">
                <a:ea typeface="宋体" pitchFamily="2" charset="-122"/>
              </a:rPr>
              <a:t>m</a:t>
            </a:r>
            <a:r>
              <a:rPr lang="en-US" altLang="zh-CN" sz="1800" dirty="0">
                <a:ea typeface="宋体" pitchFamily="2" charset="-122"/>
              </a:rPr>
              <a:t> (as in a cascode).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0666" name="Rectangle 3"/>
          <p:cNvSpPr txBox="1"/>
          <p:nvPr/>
        </p:nvSpPr>
        <p:spPr>
          <a:xfrm>
            <a:off x="-38100" y="2951163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From equivalent shown here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(right):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066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982788"/>
            <a:ext cx="6019800" cy="2360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8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" y="3914775"/>
            <a:ext cx="3900487" cy="35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9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13425"/>
            <a:ext cx="914400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NF Calculation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7270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19200"/>
            <a:ext cx="4648200" cy="1992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8" name="Rectangle 3"/>
          <p:cNvSpPr txBox="1"/>
          <p:nvPr/>
        </p:nvSpPr>
        <p:spPr>
          <a:xfrm>
            <a:off x="0" y="914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Excluding the effect of channel-length modulation, body effect,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GD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pad</a:t>
            </a:r>
            <a:r>
              <a:rPr lang="en-US" altLang="zh-CN" sz="1600" dirty="0">
                <a:ea typeface="宋体" pitchFamily="2" charset="-122"/>
              </a:rPr>
              <a:t> for simplicity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270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228600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4200"/>
            <a:ext cx="7010400" cy="36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1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52825"/>
            <a:ext cx="8001000" cy="79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2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19600"/>
            <a:ext cx="6705600" cy="862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3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5546725"/>
            <a:ext cx="3657600" cy="1311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4" name="Rectangle 3"/>
          <p:cNvSpPr txBox="1"/>
          <p:nvPr/>
        </p:nvSpPr>
        <p:spPr>
          <a:xfrm>
            <a:off x="0" y="2667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KVL around the input loop yields: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2715" name="Rectangle 3"/>
          <p:cNvSpPr txBox="1"/>
          <p:nvPr/>
        </p:nvSpPr>
        <p:spPr>
          <a:xfrm>
            <a:off x="0" y="5257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coefficient of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out</a:t>
            </a:r>
            <a:r>
              <a:rPr lang="en-US" altLang="zh-CN" sz="1600" baseline="-250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represents the transconductance gain of the circuit: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NF Calculation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7475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066800"/>
            <a:ext cx="2209800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447925"/>
            <a:ext cx="3810000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3276600"/>
            <a:ext cx="2120900" cy="7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8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038600"/>
            <a:ext cx="2667000" cy="53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9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4953000"/>
            <a:ext cx="2971800" cy="72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60" name="Rectangle 3"/>
          <p:cNvSpPr txBox="1"/>
          <p:nvPr/>
        </p:nvSpPr>
        <p:spPr>
          <a:xfrm>
            <a:off x="0" y="1828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Interestingly, the transconductance of the circuit remains independent of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, 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, and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so long as the input is matched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4761" name="Rectangle 3"/>
          <p:cNvSpPr txBox="1"/>
          <p:nvPr/>
        </p:nvSpPr>
        <p:spPr>
          <a:xfrm>
            <a:off x="0" y="3429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/C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</p:txBody>
      </p:sp>
      <p:sp>
        <p:nvSpPr>
          <p:cNvPr id="74762" name="Rectangle 3"/>
          <p:cNvSpPr txBox="1"/>
          <p:nvPr/>
        </p:nvSpPr>
        <p:spPr>
          <a:xfrm>
            <a:off x="152400" y="4695825"/>
            <a:ext cx="7040563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arrive at the noise figure of the circuit: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4763" name="Rectangle 3"/>
          <p:cNvSpPr txBox="1"/>
          <p:nvPr/>
        </p:nvSpPr>
        <p:spPr>
          <a:xfrm>
            <a:off x="0" y="5715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important to bear in mind that this result holds only at the input resonance frequency and if the input is matched.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Cascode CS Stage with Inductive Degeneration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76803" name="Rectangle 3"/>
          <p:cNvSpPr txBox="1"/>
          <p:nvPr/>
        </p:nvSpPr>
        <p:spPr>
          <a:xfrm>
            <a:off x="0" y="914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Add a cascode transistor in the output branch to suppress the effect of negative resistance.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680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47800"/>
            <a:ext cx="3505200" cy="281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400"/>
            <a:ext cx="2209800" cy="152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14800"/>
            <a:ext cx="2286000" cy="795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7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5410200"/>
            <a:ext cx="4948238" cy="795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8" name="Rectangle 3"/>
          <p:cNvSpPr txBox="1"/>
          <p:nvPr/>
        </p:nvSpPr>
        <p:spPr>
          <a:xfrm>
            <a:off x="0" y="1295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6809" name="Rectangle 3"/>
          <p:cNvSpPr txBox="1"/>
          <p:nvPr/>
        </p:nvSpPr>
        <p:spPr>
          <a:xfrm>
            <a:off x="0" y="3200400"/>
            <a:ext cx="4284663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impedance seen at the source of M</a:t>
            </a:r>
            <a:r>
              <a:rPr lang="en-US" altLang="zh-CN" sz="1600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R</a:t>
            </a:r>
            <a:r>
              <a:rPr lang="en-US" altLang="zh-CN" sz="1600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rises sharply at the output resonance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frequency. 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6810" name="Rectangle 3"/>
          <p:cNvSpPr txBox="1"/>
          <p:nvPr/>
        </p:nvSpPr>
        <p:spPr>
          <a:xfrm>
            <a:off x="0" y="5029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from the gate to the drain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Design Procedure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78851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procedure begins with four knowns: the frequency of operation, 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dirty="0">
                <a:ea typeface="宋体" pitchFamily="2" charset="-122"/>
              </a:rPr>
              <a:t>, the value of the degeneration inductance,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, the input pad capacitance,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pad</a:t>
            </a:r>
            <a:r>
              <a:rPr lang="en-US" altLang="zh-CN" sz="1800" dirty="0">
                <a:ea typeface="宋体" pitchFamily="2" charset="-122"/>
              </a:rPr>
              <a:t>, and the value of the input series inductance,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G</a:t>
            </a:r>
            <a:r>
              <a:rPr lang="en-US" altLang="zh-CN" sz="1800" dirty="0">
                <a:ea typeface="宋体" pitchFamily="2" charset="-122"/>
              </a:rPr>
              <a:t>.</a:t>
            </a: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8852" name="Rectangle 3"/>
          <p:cNvSpPr txBox="1"/>
          <p:nvPr/>
        </p:nvSpPr>
        <p:spPr>
          <a:xfrm>
            <a:off x="0" y="1905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Governing the design are the following equations: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885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39963"/>
            <a:ext cx="3733800" cy="1493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4" name="Rectangle 3"/>
          <p:cNvSpPr txBox="1"/>
          <p:nvPr/>
        </p:nvSpPr>
        <p:spPr>
          <a:xfrm>
            <a:off x="0" y="3810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the next step, the dimensions of the cascode device are chosen equal to those of the input transistor.</a:t>
            </a: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8855" name="Rectangle 3"/>
          <p:cNvSpPr txBox="1"/>
          <p:nvPr/>
        </p:nvSpPr>
        <p:spPr>
          <a:xfrm>
            <a:off x="0" y="45720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design procedure continues with selecting a value for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such that it resonates at 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dirty="0">
                <a:ea typeface="宋体" pitchFamily="2" charset="-122"/>
              </a:rPr>
              <a:t> with the drain-bulk and drain-gate capacitances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, the input capacitance of the next stage, and the inductors’s own parasitic capacitance.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Design Procedure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80899" name="Rectangle 3"/>
          <p:cNvSpPr txBox="1"/>
          <p:nvPr/>
        </p:nvSpPr>
        <p:spPr>
          <a:xfrm>
            <a:off x="0" y="990600"/>
            <a:ext cx="9144000" cy="1066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the last step of the design, we must examine the input match. Due to the Miller multiplication of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GD1</a:t>
            </a:r>
            <a:r>
              <a:rPr lang="en-US" altLang="zh-CN" sz="1800" dirty="0">
                <a:ea typeface="宋体" pitchFamily="2" charset="-122"/>
              </a:rPr>
              <a:t> , it is possible that the real and imaginary parts depart from their ideal values, necessitating some adjustment in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G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80900" name="Rectangle 3"/>
          <p:cNvSpPr txBox="1"/>
          <p:nvPr/>
        </p:nvSpPr>
        <p:spPr>
          <a:xfrm>
            <a:off x="0" y="2133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Alternatively, the design procedure can begin with known values for NF and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the following two equations: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090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37338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2" name="Rectangle 3"/>
          <p:cNvSpPr txBox="1"/>
          <p:nvPr/>
        </p:nvSpPr>
        <p:spPr>
          <a:xfrm>
            <a:off x="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overall LNA appears as shown on right: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090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25" y="2667000"/>
            <a:ext cx="4727575" cy="371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294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2948" name="直接连接符 21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949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2950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Choosing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R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B</a:t>
            </a:r>
          </a:p>
        </p:txBody>
      </p:sp>
      <p:sp>
        <p:nvSpPr>
          <p:cNvPr id="82951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How is the value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 chosen in figure above?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2952" name="Rectangle 3"/>
          <p:cNvSpPr txBox="1"/>
          <p:nvPr/>
        </p:nvSpPr>
        <p:spPr>
          <a:xfrm>
            <a:off x="0" y="1371600"/>
            <a:ext cx="9144000" cy="1524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appears in parallel with the signal path, its value must be maximized. Is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= 10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sufficiently high? As illustrated in figure below, the series combination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can be transformed to a parallel combination with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≈ 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≈ (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/R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We note that a voltage gain of, say, 2 at the input requires</a:t>
            </a:r>
            <a:r>
              <a:rPr lang="en-US" altLang="zh-CN" sz="1600" i="1" dirty="0">
                <a:ea typeface="宋体" pitchFamily="2" charset="-122"/>
              </a:rPr>
              <a:t> Q </a:t>
            </a:r>
            <a:r>
              <a:rPr lang="en-US" altLang="zh-CN" sz="1600" dirty="0">
                <a:ea typeface="宋体" pitchFamily="2" charset="-122"/>
              </a:rPr>
              <a:t>= 3, yielding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 ≈ 450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Thus,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= 10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becomes comparable with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, raising the noise figure and lowering the voltage gain.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must remain much greater than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295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913"/>
            <a:ext cx="9144000" cy="265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54" name="Rectangle 3"/>
          <p:cNvSpPr txBox="1"/>
          <p:nvPr/>
        </p:nvSpPr>
        <p:spPr>
          <a:xfrm>
            <a:off x="0" y="5715000"/>
            <a:ext cx="9144000" cy="762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Large resistors may suffer from significant parasitic capacitance. However, increasing the length of a resistor does not load the signal path anymore even though it leads to a larger overall parasitic capacitance.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126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11268" name="直接连接符 21"/>
          <p:cNvCxnSpPr/>
          <p:nvPr/>
        </p:nvCxnSpPr>
        <p:spPr>
          <a:xfrm>
            <a:off x="0" y="2438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69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270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Metal Resistance and Noise Figure</a:t>
            </a:r>
          </a:p>
        </p:txBody>
      </p:sp>
      <p:sp>
        <p:nvSpPr>
          <p:cNvPr id="11271" name="Rectangle 3"/>
          <p:cNvSpPr txBox="1"/>
          <p:nvPr/>
        </p:nvSpPr>
        <p:spPr>
          <a:xfrm>
            <a:off x="0" y="990600"/>
            <a:ext cx="9144000" cy="1447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lays out an LNA and connects its input to a pad through a metal line 200 </a:t>
            </a:r>
            <a:r>
              <a:rPr lang="el-GR" altLang="zh-CN" sz="1800" i="1" dirty="0">
                <a:ea typeface="宋体" pitchFamily="2" charset="-122"/>
              </a:rPr>
              <a:t>μ</a:t>
            </a:r>
            <a:r>
              <a:rPr lang="en-US" altLang="zh-CN" sz="1800" dirty="0">
                <a:ea typeface="宋体" pitchFamily="2" charset="-122"/>
              </a:rPr>
              <a:t>m long. In order to minimize the input capacitance, the student chooses a width of 0.5 </a:t>
            </a:r>
            <a:r>
              <a:rPr lang="el-GR" altLang="zh-CN" sz="1800" i="1" dirty="0">
                <a:ea typeface="宋体" pitchFamily="2" charset="-122"/>
              </a:rPr>
              <a:t>μ</a:t>
            </a:r>
            <a:r>
              <a:rPr lang="en-US" altLang="zh-CN" sz="1800" dirty="0">
                <a:ea typeface="宋体" pitchFamily="2" charset="-122"/>
              </a:rPr>
              <a:t>m for the line. Assuming a noise figure of 2 dB for the LNA and a sheet resistance of 40 m</a:t>
            </a:r>
            <a:r>
              <a:rPr lang="el-GR" altLang="zh-CN" sz="1800" dirty="0">
                <a:ea typeface="宋体" pitchFamily="2" charset="-122"/>
              </a:rPr>
              <a:t>Ω</a:t>
            </a:r>
            <a:r>
              <a:rPr lang="en-US" altLang="zh-CN" sz="1800" dirty="0">
                <a:ea typeface="宋体" pitchFamily="2" charset="-122"/>
              </a:rPr>
              <a:t>/ □ for the metal line, determine the overall noise figure. Neglect the input-referred noise current of the LNA.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1272" name="Rectangle 3"/>
          <p:cNvSpPr txBox="1"/>
          <p:nvPr/>
        </p:nvSpPr>
        <p:spPr>
          <a:xfrm>
            <a:off x="0" y="2438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draw the equivalent circuit as shown in figure below, pretending that the line resistance,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, is part of the LNA. The total input-referred noise voltage of the circuit inside the box is therefore equal to </a:t>
            </a:r>
            <a:r>
              <a:rPr lang="en-US" altLang="zh-CN" sz="1600" i="1" dirty="0">
                <a:ea typeface="宋体" pitchFamily="2" charset="-122"/>
              </a:rPr>
              <a:t>V </a:t>
            </a:r>
            <a:r>
              <a:rPr lang="en-US" altLang="zh-CN" sz="1600" i="1" baseline="-25000" dirty="0">
                <a:ea typeface="宋体" pitchFamily="2" charset="-122"/>
              </a:rPr>
              <a:t>n,in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+4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. We thus write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11273" name="Straight Connector 16"/>
          <p:cNvCxnSpPr/>
          <p:nvPr/>
        </p:nvCxnSpPr>
        <p:spPr>
          <a:xfrm>
            <a:off x="1905000" y="2971800"/>
            <a:ext cx="457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1274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6600"/>
            <a:ext cx="3124200" cy="209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5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200400"/>
            <a:ext cx="57150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6" name="Rectangle 3"/>
          <p:cNvSpPr txBox="1"/>
          <p:nvPr/>
        </p:nvSpPr>
        <p:spPr>
          <a:xfrm>
            <a:off x="0" y="5334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where NF</a:t>
            </a:r>
            <a:r>
              <a:rPr lang="en-US" altLang="zh-CN" sz="1600" baseline="-25000" dirty="0">
                <a:ea typeface="宋体" pitchFamily="2" charset="-122"/>
              </a:rPr>
              <a:t>LNA</a:t>
            </a:r>
            <a:r>
              <a:rPr lang="en-US" altLang="zh-CN" sz="1600" dirty="0">
                <a:ea typeface="宋体" pitchFamily="2" charset="-122"/>
              </a:rPr>
              <a:t> denotes the noise figure of the LNA without the line resistance. Since NF</a:t>
            </a:r>
            <a:r>
              <a:rPr lang="en-US" altLang="zh-CN" sz="1600" baseline="-25000" dirty="0">
                <a:ea typeface="宋体" pitchFamily="2" charset="-122"/>
              </a:rPr>
              <a:t>LNA</a:t>
            </a:r>
            <a:r>
              <a:rPr lang="en-US" altLang="zh-CN" sz="1600" dirty="0">
                <a:ea typeface="宋体" pitchFamily="2" charset="-122"/>
              </a:rPr>
              <a:t> = 2 dB ≡ 1.58 and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 = (200/0.5) × 40 m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/□ = 16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1277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945188"/>
            <a:ext cx="1981200" cy="37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499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4996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4997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4998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Comparison Between Input Matching Bandwidth for CG and CS Stage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4999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It is believed that input matching holds across a wider bandwidth for the CG stage than for the inductively degenerated CS stage. Is this statement correct?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0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CS stage (left)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500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301625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752600"/>
            <a:ext cx="6172200" cy="1157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429000"/>
            <a:ext cx="3124200" cy="706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4038600"/>
            <a:ext cx="4191000" cy="148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5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5668963"/>
            <a:ext cx="3581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006" name="Rectangle 3"/>
          <p:cNvSpPr txBox="1"/>
          <p:nvPr/>
        </p:nvSpPr>
        <p:spPr>
          <a:xfrm>
            <a:off x="0" y="3581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the center frequency of interest is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7" name="Rectangle 3"/>
          <p:cNvSpPr txBox="1"/>
          <p:nvPr/>
        </p:nvSpPr>
        <p:spPr>
          <a:xfrm>
            <a:off x="0" y="4191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CG stage (right), on the other hand: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8" name="Rectangle 3"/>
          <p:cNvSpPr txBox="1"/>
          <p:nvPr/>
        </p:nvSpPr>
        <p:spPr>
          <a:xfrm>
            <a:off x="3124200" y="5791200"/>
            <a:ext cx="60198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&lt;&lt;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3" y="2743200"/>
            <a:ext cx="6675437" cy="373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7044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7045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704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7047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Design Example of Cascode CS LNA (Ⅰ)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7048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Design a cascode CS LNA for a center frequency of 5.5 GHz in 65-nm CMOS technology.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7049" name="Rectangle 3"/>
          <p:cNvSpPr txBox="1"/>
          <p:nvPr/>
        </p:nvSpPr>
        <p:spPr>
          <a:xfrm>
            <a:off x="0" y="1676400"/>
            <a:ext cx="9144000" cy="2590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begin with a degeneration inductance of 1 nH and the same input transistor as that in the CG stage in previous example. Interestingly, with a pad capacitance of 50 fF, the input resistance happens to be around 60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(Without the pad capacitance, </a:t>
            </a:r>
            <a:r>
              <a:rPr lang="en-US" altLang="zh-CN" sz="1600" i="1" dirty="0">
                <a:ea typeface="宋体" pitchFamily="2" charset="-122"/>
              </a:rPr>
              <a:t>Re{Z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is in the vicinity of 600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.) We thus simply add enough inductance in series with the gate  (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= 12 nH) to null the reactive component at 5.5 GHz.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design of the cascode device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the output network is identical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that of the CG example.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909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909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Design Example of Cascode CS LNA (Ⅱ)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9093" name="Rectangle 3"/>
          <p:cNvSpPr txBox="1"/>
          <p:nvPr/>
        </p:nvSpPr>
        <p:spPr>
          <a:xfrm>
            <a:off x="0" y="914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Figure below shows the simulated characteristics. We observe that the CS stage has a higher gain, a lower noise figure, and a narrower bandwidth than the CG stage in previous example.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909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7162800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10000" cy="286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Variants of Common-Gate LNA: CG LNA with Feedback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1140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25" y="990600"/>
            <a:ext cx="3495675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1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384425"/>
            <a:ext cx="2209800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2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176588"/>
            <a:ext cx="2076450" cy="709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3" name="Rectangle 3"/>
          <p:cNvSpPr txBox="1"/>
          <p:nvPr/>
        </p:nvSpPr>
        <p:spPr>
          <a:xfrm>
            <a:off x="0" y="914400"/>
            <a:ext cx="533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4" name="Rectangle 3"/>
          <p:cNvSpPr txBox="1"/>
          <p:nvPr/>
        </p:nvSpPr>
        <p:spPr>
          <a:xfrm>
            <a:off x="0" y="18288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channel length modulation and body effect are neglected, the closed-loop input impedance is equal to: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5" name="Rectangle 3"/>
          <p:cNvSpPr txBox="1"/>
          <p:nvPr/>
        </p:nvSpPr>
        <p:spPr>
          <a:xfrm>
            <a:off x="0" y="3276600"/>
            <a:ext cx="5715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resonance,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9114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5410200"/>
            <a:ext cx="3916363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7" name="Rectangle 3"/>
          <p:cNvSpPr txBox="1"/>
          <p:nvPr/>
        </p:nvSpPr>
        <p:spPr>
          <a:xfrm>
            <a:off x="3429000" y="48006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calculate noise figure, we first calculate the gain with the aid of the circuit on the left.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8" name="Rectangle 3"/>
          <p:cNvSpPr txBox="1"/>
          <p:nvPr/>
        </p:nvSpPr>
        <p:spPr>
          <a:xfrm>
            <a:off x="0" y="914400"/>
            <a:ext cx="61722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block having a gain (or attenuation factor) of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dirty="0">
                <a:ea typeface="宋体" pitchFamily="2" charset="-122"/>
              </a:rPr>
              <a:t> senses the output voltage and subtracts a fraction thereof from the input.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Variants of Common-Gate LNA: CG LNA with Feedback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3187" name="Picture 2"/>
          <p:cNvPicPr>
            <a:picLocks noChangeAspect="1"/>
          </p:cNvPicPr>
          <p:nvPr/>
        </p:nvPicPr>
        <p:blipFill>
          <a:blip r:embed="rId3"/>
          <a:srcRect l="52765" b="9998"/>
          <a:stretch>
            <a:fillRect/>
          </a:stretch>
        </p:blipFill>
        <p:spPr>
          <a:xfrm>
            <a:off x="5334000" y="990600"/>
            <a:ext cx="3810000" cy="2570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00400"/>
            <a:ext cx="3886200" cy="1782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81200"/>
            <a:ext cx="4953000" cy="709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0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5105400"/>
            <a:ext cx="4432300" cy="858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1" name="Rectangle 3"/>
          <p:cNvSpPr txBox="1"/>
          <p:nvPr/>
        </p:nvSpPr>
        <p:spPr>
          <a:xfrm>
            <a:off x="0" y="12192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output noise calculation, we construct the circuit of figure on the right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3192" name="Down Arrow 16"/>
          <p:cNvSpPr/>
          <p:nvPr/>
        </p:nvSpPr>
        <p:spPr>
          <a:xfrm>
            <a:off x="2286000" y="2819400"/>
            <a:ext cx="5334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93193" name="Right Arrow 19"/>
          <p:cNvSpPr/>
          <p:nvPr/>
        </p:nvSpPr>
        <p:spPr>
          <a:xfrm>
            <a:off x="533400" y="52578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93194" name="Rectangle 3"/>
          <p:cNvSpPr txBox="1"/>
          <p:nvPr/>
        </p:nvSpPr>
        <p:spPr>
          <a:xfrm>
            <a:off x="0" y="6019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NF can be lowered by raising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CG LNA with Feedforward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5235" name="Picture 2"/>
          <p:cNvPicPr>
            <a:picLocks noChangeAspect="1"/>
          </p:cNvPicPr>
          <p:nvPr/>
        </p:nvPicPr>
        <p:blipFill>
          <a:blip r:embed="rId3"/>
          <a:srcRect t="1926"/>
          <a:stretch>
            <a:fillRect/>
          </a:stretch>
        </p:blipFill>
        <p:spPr>
          <a:xfrm>
            <a:off x="1295400" y="946150"/>
            <a:ext cx="5638800" cy="255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6" name="Rectangle 3"/>
          <p:cNvSpPr txBox="1"/>
          <p:nvPr/>
        </p:nvSpPr>
        <p:spPr>
          <a:xfrm>
            <a:off x="0" y="35052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block having a gain (or attenuation factor) of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dirty="0">
                <a:ea typeface="宋体" pitchFamily="2" charset="-122"/>
              </a:rPr>
              <a:t> senses the output voltage and subtracts a fraction thereof from the input.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9523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194175"/>
            <a:ext cx="5334000" cy="682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4876800"/>
            <a:ext cx="3657600" cy="722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88025"/>
            <a:ext cx="2590800" cy="61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4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5907088"/>
            <a:ext cx="49530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41" name="Rectangle 3"/>
          <p:cNvSpPr txBox="1"/>
          <p:nvPr/>
        </p:nvSpPr>
        <p:spPr>
          <a:xfrm>
            <a:off x="3124200" y="5638800"/>
            <a:ext cx="54864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the noise of the gain stage A: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CG Stage with Transformer Feedforward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72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52600"/>
            <a:ext cx="4419600" cy="357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4" name="Rectangle 3"/>
          <p:cNvSpPr txBox="1"/>
          <p:nvPr/>
        </p:nvSpPr>
        <p:spPr>
          <a:xfrm>
            <a:off x="0" y="10668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For a coupling factor of </a:t>
            </a:r>
            <a:r>
              <a:rPr lang="en-US" altLang="zh-CN" sz="1800" i="1" dirty="0">
                <a:ea typeface="宋体" pitchFamily="2" charset="-122"/>
              </a:rPr>
              <a:t>k</a:t>
            </a:r>
            <a:r>
              <a:rPr lang="en-US" altLang="zh-CN" sz="1800" dirty="0">
                <a:ea typeface="宋体" pitchFamily="2" charset="-122"/>
              </a:rPr>
              <a:t> between the primary and the secondary and a turns ratio of </a:t>
            </a:r>
            <a:r>
              <a:rPr lang="en-US" altLang="zh-CN" sz="1800" i="1" dirty="0">
                <a:ea typeface="宋体" pitchFamily="2" charset="-122"/>
              </a:rPr>
              <a:t>n,</a:t>
            </a:r>
            <a:r>
              <a:rPr lang="en-US" altLang="zh-CN" sz="1800" dirty="0">
                <a:ea typeface="宋体" pitchFamily="2" charset="-122"/>
              </a:rPr>
              <a:t> the transformer provides a voltage gain of </a:t>
            </a:r>
            <a:r>
              <a:rPr lang="en-US" altLang="zh-CN" sz="1800" i="1" dirty="0">
                <a:ea typeface="宋体" pitchFamily="2" charset="-122"/>
              </a:rPr>
              <a:t>kn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97285" name="Rectangle 3"/>
          <p:cNvSpPr txBox="1"/>
          <p:nvPr/>
        </p:nvSpPr>
        <p:spPr>
          <a:xfrm>
            <a:off x="0" y="55626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On-chip transformer geometries make it difficult to achieve a voltage gain higher than roughly 3, even with stacked spirals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Basic Ideas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933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90800"/>
            <a:ext cx="413385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Rectangle 3"/>
          <p:cNvSpPr txBox="1"/>
          <p:nvPr/>
        </p:nvSpPr>
        <p:spPr>
          <a:xfrm>
            <a:off x="0" y="12192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“Noise-canceling LNAs” aim to cancel the term representing the contribution of the input transistor in the noise figure of LNAs.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99333" name="Rectangle 3"/>
          <p:cNvSpPr txBox="1"/>
          <p:nvPr/>
        </p:nvSpPr>
        <p:spPr>
          <a:xfrm>
            <a:off x="0" y="47244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First identify two nodes at which the signal appears with opposite polarities but the noise of the input transistor appears with the same polarity.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Then their voltages can be properly scaled and summed such that the signal components add and the noise components cancel.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137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7010400" cy="206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0" name="Rectangle 3"/>
          <p:cNvSpPr txBox="1"/>
          <p:nvPr/>
        </p:nvSpPr>
        <p:spPr>
          <a:xfrm>
            <a:off x="0" y="32004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NF can be lowered by raising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138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124200"/>
            <a:ext cx="3776663" cy="148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589463"/>
            <a:ext cx="37338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3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10200"/>
            <a:ext cx="4124325" cy="760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4" name="Rectangle 3"/>
          <p:cNvSpPr txBox="1"/>
          <p:nvPr/>
        </p:nvSpPr>
        <p:spPr>
          <a:xfrm>
            <a:off x="0" y="47244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obtain the noise figure as: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1385" name="Rectangle 3"/>
          <p:cNvSpPr txBox="1"/>
          <p:nvPr/>
        </p:nvSpPr>
        <p:spPr>
          <a:xfrm>
            <a:off x="0" y="5638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= 1 +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i="1" dirty="0">
                <a:ea typeface="宋体" pitchFamily="2" charset="-122"/>
              </a:rPr>
              <a:t>/R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Frequency-Dependent NF and Circuit Implementation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34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71600"/>
            <a:ext cx="4800600" cy="80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819400"/>
            <a:ext cx="5226050" cy="3548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9" name="Rectangle 3"/>
          <p:cNvSpPr txBox="1"/>
          <p:nvPr/>
        </p:nvSpPr>
        <p:spPr>
          <a:xfrm>
            <a:off x="0" y="1066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can be proved that the frequency-dependent noise figure is expressed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3430" name="Rectangle 3"/>
          <p:cNvSpPr txBox="1"/>
          <p:nvPr/>
        </p:nvSpPr>
        <p:spPr>
          <a:xfrm>
            <a:off x="0" y="22860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where NF(0) is given by equation in previous NF calculation and </a:t>
            </a:r>
            <a:r>
              <a:rPr lang="en-US" altLang="zh-CN" sz="1600" i="1" dirty="0">
                <a:ea typeface="宋体" pitchFamily="2" charset="-122"/>
              </a:rPr>
              <a:t>f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= 1/(</a:t>
            </a:r>
            <a:r>
              <a:rPr lang="el-GR" altLang="zh-CN" sz="1600" i="1" dirty="0">
                <a:ea typeface="宋体" pitchFamily="2" charset="-122"/>
              </a:rPr>
              <a:t>π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Gain</a:t>
            </a:r>
          </a:p>
        </p:txBody>
      </p:sp>
      <p:sp>
        <p:nvSpPr>
          <p:cNvPr id="1331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gain of the LNA must be large enough to minimize the noise contribution of subsequent stages, specifically, the downconversion mixer(s).</a:t>
            </a:r>
          </a:p>
        </p:txBody>
      </p:sp>
      <p:sp>
        <p:nvSpPr>
          <p:cNvPr id="13316" name="Rectangle 3"/>
          <p:cNvSpPr txBox="1"/>
          <p:nvPr/>
        </p:nvSpPr>
        <p:spPr>
          <a:xfrm>
            <a:off x="0" y="1752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and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of the stage following the LNA are divided by different LNA gains. Assuming a unity voltage gain for the mixer for simplicity, The overall noise figure is thus equal to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317" name="Picture 2"/>
          <p:cNvPicPr>
            <a:picLocks noChangeAspect="1"/>
          </p:cNvPicPr>
          <p:nvPr/>
        </p:nvPicPr>
        <p:blipFill>
          <a:blip r:embed="rId3"/>
          <a:srcRect l="1666"/>
          <a:stretch>
            <a:fillRect/>
          </a:stretch>
        </p:blipFill>
        <p:spPr>
          <a:xfrm>
            <a:off x="0" y="388620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330450"/>
            <a:ext cx="5105400" cy="149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Rectangle 3"/>
          <p:cNvSpPr txBox="1"/>
          <p:nvPr/>
        </p:nvSpPr>
        <p:spPr>
          <a:xfrm>
            <a:off x="0" y="5715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figure above (right),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3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638800"/>
            <a:ext cx="2895600" cy="71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9200"/>
            <a:ext cx="7162800" cy="1423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88" y="2209800"/>
            <a:ext cx="3795712" cy="290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733800"/>
            <a:ext cx="2667000" cy="62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547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105479" name="直接连接符 21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5480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5481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an Alternative Implementation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05482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Figure below shows an alternative implementation of a noise-canceling LNA that also performs single ended to differential conversion. Neglecting channel-length modulation, determine the condition for noise cancellation and derive the noise figure.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5483" name="Rectangle 3"/>
          <p:cNvSpPr txBox="1"/>
          <p:nvPr/>
        </p:nvSpPr>
        <p:spPr>
          <a:xfrm>
            <a:off x="0" y="2209800"/>
            <a:ext cx="6400800" cy="1524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circuit follows the noise cancellation principle because (a) the noise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,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n1</a:t>
            </a:r>
            <a:r>
              <a:rPr lang="en-US" altLang="zh-CN" sz="1600" dirty="0">
                <a:ea typeface="宋体" pitchFamily="2" charset="-122"/>
              </a:rPr>
              <a:t>, sees a source follower path to node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and a common-source path to node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, exhibiting opposite polarities at these two nodes, and (b) the signal sees a common-gate path through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, exhibiting the same polarity. For noise cancellation, we must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5484" name="Rectangle 3"/>
          <p:cNvSpPr txBox="1"/>
          <p:nvPr/>
        </p:nvSpPr>
        <p:spPr>
          <a:xfrm>
            <a:off x="0" y="4572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and, since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= 1/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5485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4591050"/>
            <a:ext cx="1905000" cy="36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Reactance-Cancelling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0752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idea is to exploit the inductive input impedance of a negative-feedback amplifier so as to cancel the input capacitance,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07524" name="Rectangle 3"/>
          <p:cNvSpPr txBox="1"/>
          <p:nvPr/>
        </p:nvSpPr>
        <p:spPr>
          <a:xfrm>
            <a:off x="0" y="4343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input admittance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752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767263"/>
            <a:ext cx="3048000" cy="795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4191000"/>
            <a:ext cx="3429000" cy="162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7" name="Right Arrow 11"/>
          <p:cNvSpPr/>
          <p:nvPr/>
        </p:nvSpPr>
        <p:spPr>
          <a:xfrm>
            <a:off x="4419600" y="4724400"/>
            <a:ext cx="304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07528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741488"/>
            <a:ext cx="8763000" cy="237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9" name="Rectangle 3"/>
          <p:cNvSpPr txBox="1"/>
          <p:nvPr/>
        </p:nvSpPr>
        <p:spPr>
          <a:xfrm>
            <a:off x="0" y="5867400"/>
            <a:ext cx="9040813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frequencies well below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, 1</a:t>
            </a:r>
            <a:r>
              <a:rPr lang="en-US" altLang="zh-CN" sz="1600" i="1" dirty="0">
                <a:ea typeface="宋体" pitchFamily="2" charset="-122"/>
              </a:rPr>
              <a:t>/Re{Y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reduces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dirty="0">
                <a:ea typeface="宋体" pitchFamily="2" charset="-122"/>
              </a:rPr>
              <a:t> /(1+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), which can be set equal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and </a:t>
            </a:r>
            <a:r>
              <a:rPr lang="en-US" altLang="zh-CN" sz="1600" i="1" dirty="0">
                <a:ea typeface="宋体" pitchFamily="2" charset="-122"/>
              </a:rPr>
              <a:t>Im{Y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is roughly </a:t>
            </a:r>
            <a:r>
              <a:rPr lang="en-US" altLang="zh-CN" sz="1600" i="1" dirty="0">
                <a:ea typeface="宋体" pitchFamily="2" charset="-122"/>
              </a:rPr>
              <a:t>-A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ω/(R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), </a:t>
            </a:r>
            <a:r>
              <a:rPr lang="en-US" altLang="zh-CN" sz="1600" dirty="0">
                <a:ea typeface="宋体" pitchFamily="2" charset="-122"/>
              </a:rPr>
              <a:t>which can be chosen to cancel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dirty="0">
                <a:ea typeface="宋体" pitchFamily="2" charset="-122"/>
              </a:rPr>
              <a:t>.</a:t>
            </a: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Gain Switching in CG Stage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957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90600"/>
            <a:ext cx="4267200" cy="33512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9572" name="直接连接符 21"/>
          <p:cNvCxnSpPr/>
          <p:nvPr/>
        </p:nvCxnSpPr>
        <p:spPr>
          <a:xfrm>
            <a:off x="0" y="480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9573" name="直接连接符 23"/>
          <p:cNvCxnSpPr/>
          <p:nvPr/>
        </p:nvCxnSpPr>
        <p:spPr>
          <a:xfrm>
            <a:off x="0" y="4419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9574" name="Rectangle 3"/>
          <p:cNvSpPr txBox="1"/>
          <p:nvPr/>
        </p:nvSpPr>
        <p:spPr>
          <a:xfrm>
            <a:off x="0" y="4419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Choose the devices in the above circuit for a gain step of 3 dB.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9575" name="Rectangle 3"/>
          <p:cNvSpPr txBox="1"/>
          <p:nvPr/>
        </p:nvSpPr>
        <p:spPr>
          <a:xfrm>
            <a:off x="1600200" y="5105400"/>
            <a:ext cx="75438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957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13" y="4953000"/>
            <a:ext cx="2262187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57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715000"/>
            <a:ext cx="2212975" cy="74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578" name="Rectangle 3"/>
          <p:cNvSpPr txBox="1"/>
          <p:nvPr/>
        </p:nvSpPr>
        <p:spPr>
          <a:xfrm>
            <a:off x="0" y="5867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also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" name="Rounded Rectangle 9"/>
          <p:cNvSpPr>
            <a:spLocks noChangeArrowheads="1"/>
          </p:cNvSpPr>
          <p:nvPr/>
        </p:nvSpPr>
        <p:spPr bwMode="auto">
          <a:xfrm>
            <a:off x="76200" y="48768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LNA Bypass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116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62300"/>
            <a:ext cx="37338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20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Receiver designs in which the LNA nonlinearity becomes problematic at high input levels can “bypass” the LNA in very-low-gain modes.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16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488" y="2347913"/>
            <a:ext cx="5116512" cy="3519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Band Switching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3667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LNAs that must operate across a wide bandwidth or in different bands can incorporate band switching.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366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9150"/>
            <a:ext cx="8305800" cy="309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69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We prefer the implementation above (right), where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is formed as an NMOS device tied to ground.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Band Switching by Programmable Cascode Branches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5715" name="Rectangle 3"/>
          <p:cNvSpPr txBox="1"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An alternative method of band switching incorporates two or more tanks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57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4876800" cy="373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7" name="Rectangle 3"/>
          <p:cNvSpPr txBox="1"/>
          <p:nvPr/>
        </p:nvSpPr>
        <p:spPr>
          <a:xfrm>
            <a:off x="0" y="52578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principal drawback of this approach is the capacitance contributed by the additional cascode device(s) to node </a:t>
            </a:r>
            <a:r>
              <a:rPr lang="en-US" altLang="zh-CN" sz="1800" i="1" dirty="0">
                <a:ea typeface="宋体" pitchFamily="2" charset="-122"/>
              </a:rPr>
              <a:t>Y</a:t>
            </a:r>
            <a:r>
              <a:rPr lang="en-US" altLang="zh-CN" sz="1800" dirty="0">
                <a:ea typeface="宋体" pitchFamily="2" charset="-122"/>
              </a:rPr>
              <a:t> 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Also, the spiral inductors have large footprints, making the layout and routing more difficult.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High-IP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LNAs: Differential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776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Differential LNAs can achieve high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’s because, symmetric circuits produce no even-order distortion.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776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010400" cy="377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5" name="Rectangle 3"/>
          <p:cNvSpPr txBox="1"/>
          <p:nvPr/>
        </p:nvSpPr>
        <p:spPr>
          <a:xfrm>
            <a:off x="0" y="56388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principle, any of the single-ended LNAs studied thus far can be converted to differential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form. Shown above are CG (left) and CS (right) stages.  做成差分是解决IP2</a:t>
            </a:r>
            <a:r>
              <a:rPr lang="zh-CN" altLang="en-US" sz="1600" dirty="0">
                <a:ea typeface="宋体" pitchFamily="2" charset="-122"/>
              </a:rPr>
              <a:t>最简单的方法</a:t>
            </a:r>
            <a:r>
              <a:rPr lang="en-US" altLang="zh-CN" sz="1600" dirty="0">
                <a:ea typeface="宋体" pitchFamily="2" charset="-122"/>
              </a:rPr>
              <a:t>, </a:t>
            </a:r>
            <a:r>
              <a:rPr lang="zh-CN" altLang="en-US" sz="1600" dirty="0">
                <a:ea typeface="宋体" pitchFamily="2" charset="-122"/>
              </a:rPr>
              <a:t>但是电感面积大</a:t>
            </a:r>
            <a:r>
              <a:rPr lang="en-US" altLang="zh-CN" sz="1600" dirty="0">
                <a:ea typeface="宋体" pitchFamily="2" charset="-122"/>
              </a:rPr>
              <a:t>, 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b="0" baseline="30000" dirty="0">
              <a:latin typeface="Times New Roman" panose="02020603050405020304" pitchFamily="18" charset="0"/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Use of Balun at RX Input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1981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9144000" cy="191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2" name="Rectangle 3"/>
          <p:cNvSpPr txBox="1"/>
          <p:nvPr/>
        </p:nvSpPr>
        <p:spPr>
          <a:xfrm>
            <a:off x="0" y="1295400"/>
            <a:ext cx="9144000" cy="990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Since the antenna and the preselect filter are typically single-ended, a transformer must precede the LNA to perform single-ended to differential conversion.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19813" name="Rectangle 3"/>
          <p:cNvSpPr txBox="1"/>
          <p:nvPr/>
        </p:nvSpPr>
        <p:spPr>
          <a:xfrm>
            <a:off x="0" y="48768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transformer is called a “balun,” an acronym for “balanced-to-unbalanced” conversion because it can also perform differential to single-ended conversion if its two ports are swapped.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Figure above (right) shows the setup for output noise calculation.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CG LNA: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185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185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Assuming it is designed such that the impedance seen between each input node and ground is equal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S1</a:t>
            </a:r>
            <a:r>
              <a:rPr lang="en-US" altLang="zh-CN" sz="1600" dirty="0">
                <a:ea typeface="宋体" pitchFamily="2" charset="-122"/>
              </a:rPr>
              <a:t>/2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1861" name="Rectangle 3"/>
          <p:cNvSpPr txBox="1"/>
          <p:nvPr/>
        </p:nvSpPr>
        <p:spPr>
          <a:xfrm>
            <a:off x="0" y="3276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From the symmetry of the circuit that we can compute the output noise of each half circuit and add the output powers: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2186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657600"/>
            <a:ext cx="3200400" cy="48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114800"/>
            <a:ext cx="6019800" cy="1303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4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263" y="5410200"/>
            <a:ext cx="2914650" cy="144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5" name="Right Arrow 11"/>
          <p:cNvSpPr/>
          <p:nvPr/>
        </p:nvSpPr>
        <p:spPr>
          <a:xfrm>
            <a:off x="3124200" y="5562600"/>
            <a:ext cx="381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Comparison of Single-Ended and Differential CG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3907" name="Picture 3"/>
          <p:cNvPicPr>
            <a:picLocks noChangeAspect="1"/>
          </p:cNvPicPr>
          <p:nvPr/>
        </p:nvPicPr>
        <p:blipFill>
          <a:blip r:embed="rId3"/>
          <a:srcRect l="13483" b="1335"/>
          <a:stretch>
            <a:fillRect/>
          </a:stretch>
        </p:blipFill>
        <p:spPr>
          <a:xfrm>
            <a:off x="990600" y="990600"/>
            <a:ext cx="6858000" cy="472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08" name="Rectangle 3"/>
          <p:cNvSpPr txBox="1"/>
          <p:nvPr/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Voltage gain of differential CG LNA is twice that of the single ended one. On the other hand, the overall differential circuit contains two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’s at its output, each contributing a noise power of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1.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Input Return Loss</a:t>
            </a:r>
          </a:p>
        </p:txBody>
      </p:sp>
      <p:sp>
        <p:nvSpPr>
          <p:cNvPr id="15363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quality of the input match is expressed by the input “return loss,” defined as the reflected power divided by the incident power. For a source impedance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, the return loss is given by: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5364" name="Rectangle 3"/>
          <p:cNvSpPr txBox="1"/>
          <p:nvPr/>
        </p:nvSpPr>
        <p:spPr>
          <a:xfrm>
            <a:off x="0" y="5943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Figure above plots contours of constant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 in the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plane. Each contour is a circle with its center shown.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365" name="Picture 2"/>
          <p:cNvPicPr>
            <a:picLocks noChangeAspect="1"/>
          </p:cNvPicPr>
          <p:nvPr/>
        </p:nvPicPr>
        <p:blipFill>
          <a:blip r:embed="rId3"/>
          <a:srcRect r="2632"/>
          <a:stretch>
            <a:fillRect/>
          </a:stretch>
        </p:blipFill>
        <p:spPr>
          <a:xfrm>
            <a:off x="1143000" y="2667000"/>
            <a:ext cx="5715000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920875"/>
            <a:ext cx="1981200" cy="725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Example of Differential Version and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25955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2595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5957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An amplifier having a high input impedance employs a parallel resistor at the input to provide matching. Determine the noise figure of the circuit and its diff. version, shown below (middle), where two replicas of the amplifier are used.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5958" name="Rectangle 3"/>
          <p:cNvSpPr txBox="1"/>
          <p:nvPr/>
        </p:nvSpPr>
        <p:spPr>
          <a:xfrm>
            <a:off x="0" y="4038600"/>
            <a:ext cx="44196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Noise figure of the single-ended circuit: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5959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2596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81200"/>
            <a:ext cx="8610600" cy="188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6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5800"/>
            <a:ext cx="4206875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6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457700"/>
            <a:ext cx="4881563" cy="1790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5963" name="Rectangle 3"/>
          <p:cNvSpPr txBox="1"/>
          <p:nvPr/>
        </p:nvSpPr>
        <p:spPr>
          <a:xfrm>
            <a:off x="4419600" y="4038600"/>
            <a:ext cx="42672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differential version:</a:t>
            </a: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125964" name="Straight Connector 22"/>
          <p:cNvCxnSpPr/>
          <p:nvPr/>
        </p:nvCxnSpPr>
        <p:spPr>
          <a:xfrm rot="5400000">
            <a:off x="2857500" y="5448300"/>
            <a:ext cx="2819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CS LNA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24000"/>
            <a:ext cx="5334000" cy="316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8004" name="Rectangle 3"/>
          <p:cNvSpPr txBox="1"/>
          <p:nvPr/>
        </p:nvSpPr>
        <p:spPr>
          <a:xfrm>
            <a:off x="0" y="48006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Recall that the input resistance of each half circuit is equal to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T</a:t>
            </a:r>
            <a:r>
              <a:rPr lang="en-US" altLang="zh-CN" sz="1800" dirty="0">
                <a:ea typeface="宋体" pitchFamily="2" charset="-122"/>
              </a:rPr>
              <a:t> and must now be halved. This is accomplished by halving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With input matching and a degeneration inductance of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, the voltage gain was found to be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i="1" dirty="0">
                <a:ea typeface="宋体" pitchFamily="2" charset="-122"/>
              </a:rPr>
              <a:t>/(</a:t>
            </a:r>
            <a:r>
              <a:rPr lang="en-US" altLang="zh-CN" sz="1800" dirty="0">
                <a:ea typeface="宋体" pitchFamily="2" charset="-122"/>
              </a:rPr>
              <a:t>2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i="1" dirty="0">
                <a:ea typeface="宋体" pitchFamily="2" charset="-122"/>
              </a:rPr>
              <a:t>), </a:t>
            </a:r>
            <a:r>
              <a:rPr lang="en-US" altLang="zh-CN" sz="1800" dirty="0">
                <a:ea typeface="宋体" pitchFamily="2" charset="-122"/>
              </a:rPr>
              <a:t>which is now doubled.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28005" name="Rectangle 3"/>
          <p:cNvSpPr txBox="1"/>
          <p:nvPr/>
        </p:nvSpPr>
        <p:spPr>
          <a:xfrm>
            <a:off x="0" y="1143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differential CS LNA behaves differently from its CG counterpart.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CS LNA: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005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1878013"/>
            <a:ext cx="4044950" cy="3913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0052" name="Rectangle 3"/>
          <p:cNvSpPr txBox="1"/>
          <p:nvPr/>
        </p:nvSpPr>
        <p:spPr>
          <a:xfrm>
            <a:off x="0" y="1573213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Neglecting the contribution of the cascode device, if the input is matched, half of the noise current of the input transistor flows from the output node.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005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0013"/>
            <a:ext cx="5943600" cy="74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05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11613"/>
            <a:ext cx="4953000" cy="730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0055" name="Down Arrow 9"/>
          <p:cNvSpPr/>
          <p:nvPr/>
        </p:nvSpPr>
        <p:spPr>
          <a:xfrm>
            <a:off x="2057400" y="3325813"/>
            <a:ext cx="6858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Comparison with the Noise Figure of the Original Single-Ended LNA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25650"/>
            <a:ext cx="4953000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100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Compared with the Noise Figure of the Original Single-Ended LNA, both the transistor contribution and the load contribution are halved.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2101" name="Rectangle 3"/>
          <p:cNvSpPr txBox="1"/>
          <p:nvPr/>
        </p:nvSpPr>
        <p:spPr>
          <a:xfrm>
            <a:off x="0" y="56388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However, this result holds only if the design can employ tow degeneration inductors, each having half the value of that in the single-ended counterpart.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Differential CS Stage with On-Chip Degeneration Inductors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34147" name="Rectangle 3"/>
          <p:cNvSpPr txBox="1"/>
          <p:nvPr/>
        </p:nvSpPr>
        <p:spPr>
          <a:xfrm>
            <a:off x="0" y="52578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NF advantage implied previously may not materialize in reality because the loss of the balun is not negligible.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4148" name="Rectangle 3"/>
          <p:cNvSpPr txBox="1"/>
          <p:nvPr/>
        </p:nvSpPr>
        <p:spPr>
          <a:xfrm>
            <a:off x="0" y="990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design can incorporate on-chip degeneration inductors while converting the effect of the (inevitable) bond wire to a common-mode inductance.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414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33600"/>
            <a:ext cx="6096000" cy="219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Singe-Ended to Differential Conversion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619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90600"/>
            <a:ext cx="6553200" cy="284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196" name="Rectangle 3"/>
          <p:cNvSpPr txBox="1"/>
          <p:nvPr/>
        </p:nvSpPr>
        <p:spPr>
          <a:xfrm>
            <a:off x="0" y="3810000"/>
            <a:ext cx="4419600" cy="2362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At low to moderate frequencies,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Y</a:t>
            </a:r>
            <a:r>
              <a:rPr lang="en-US" altLang="zh-CN" sz="1800" dirty="0">
                <a:ea typeface="宋体" pitchFamily="2" charset="-122"/>
              </a:rPr>
              <a:t> are differential and the voltage gain is equal to </a:t>
            </a:r>
            <a:r>
              <a:rPr lang="en-US" altLang="zh-CN" sz="1800" i="1" dirty="0">
                <a:ea typeface="宋体" pitchFamily="2" charset="-122"/>
              </a:rPr>
              <a:t>g</a:t>
            </a:r>
            <a:r>
              <a:rPr lang="en-US" altLang="zh-CN" sz="1800" i="1" baseline="-25000" dirty="0">
                <a:ea typeface="宋体" pitchFamily="2" charset="-122"/>
              </a:rPr>
              <a:t>m1,2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At high frequencies, however, two effects degrade the balance of the phases: the parasitic capacitance at node </a:t>
            </a:r>
            <a:r>
              <a:rPr lang="en-US" altLang="zh-CN" sz="1800" i="1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and the gate-drain capacitance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endParaRPr lang="zh-CN" altLang="zh-CN" sz="1800" i="1" baseline="-250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6197" name="Rectangle 3"/>
          <p:cNvSpPr txBox="1"/>
          <p:nvPr/>
        </p:nvSpPr>
        <p:spPr>
          <a:xfrm>
            <a:off x="4419600" y="3810000"/>
            <a:ext cx="44196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capacitance at </a:t>
            </a:r>
            <a:r>
              <a:rPr lang="en-US" altLang="zh-CN" sz="1800" i="1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can be nulled through the use of a parallel inductor, but the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GD1</a:t>
            </a:r>
            <a:r>
              <a:rPr lang="en-US" altLang="zh-CN" sz="1800" dirty="0">
                <a:ea typeface="宋体" pitchFamily="2" charset="-122"/>
              </a:rPr>
              <a:t> feedforward persists.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cxnSp>
        <p:nvCxnSpPr>
          <p:cNvPr id="136198" name="Straight Connector 11"/>
          <p:cNvCxnSpPr/>
          <p:nvPr/>
        </p:nvCxnSpPr>
        <p:spPr>
          <a:xfrm rot="5400000">
            <a:off x="2933700" y="5372100"/>
            <a:ext cx="2971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Example of Choice of </a:t>
            </a:r>
            <a:r>
              <a:rPr lang="en-US" altLang="zh-CN" i="1" dirty="0">
                <a:ea typeface="宋体" pitchFamily="2" charset="-122"/>
              </a:rPr>
              <a:t>L</a:t>
            </a:r>
            <a:r>
              <a:rPr lang="en-US" altLang="zh-CN" i="1" baseline="-25000" dirty="0">
                <a:ea typeface="宋体" pitchFamily="2" charset="-122"/>
              </a:rPr>
              <a:t>P</a:t>
            </a:r>
          </a:p>
        </p:txBody>
      </p:sp>
      <p:cxnSp>
        <p:nvCxnSpPr>
          <p:cNvPr id="138243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38244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3824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computes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in previous figure as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SB1</a:t>
            </a:r>
            <a:r>
              <a:rPr lang="en-US" altLang="zh-CN" sz="1800" i="1" dirty="0">
                <a:ea typeface="宋体" pitchFamily="2" charset="-122"/>
              </a:rPr>
              <a:t> + C</a:t>
            </a:r>
            <a:r>
              <a:rPr lang="en-US" altLang="zh-CN" sz="1800" i="1" baseline="-25000" dirty="0">
                <a:ea typeface="宋体" pitchFamily="2" charset="-122"/>
              </a:rPr>
              <a:t>SB2</a:t>
            </a:r>
            <a:r>
              <a:rPr lang="en-US" altLang="zh-CN" sz="1800" i="1" dirty="0">
                <a:ea typeface="宋体" pitchFamily="2" charset="-122"/>
              </a:rPr>
              <a:t> + C</a:t>
            </a:r>
            <a:r>
              <a:rPr lang="en-US" altLang="zh-CN" sz="1800" i="1" baseline="-25000" dirty="0">
                <a:ea typeface="宋体" pitchFamily="2" charset="-122"/>
              </a:rPr>
              <a:t>GS2</a:t>
            </a:r>
            <a:r>
              <a:rPr lang="en-US" altLang="zh-CN" sz="1800" dirty="0">
                <a:ea typeface="宋体" pitchFamily="2" charset="-122"/>
              </a:rPr>
              <a:t>, and selects the value of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accordingly. Is this an appropriate choice?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8246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38247" name="Rectangle 3"/>
          <p:cNvSpPr txBox="1"/>
          <p:nvPr/>
        </p:nvSpPr>
        <p:spPr>
          <a:xfrm>
            <a:off x="0" y="2438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No, it is not. For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to null the phase shift at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, it must resonate with only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SB1</a:t>
            </a:r>
            <a:r>
              <a:rPr lang="en-US" altLang="zh-CN" sz="1600" i="1" dirty="0">
                <a:ea typeface="宋体" pitchFamily="2" charset="-122"/>
              </a:rPr>
              <a:t>+C</a:t>
            </a:r>
            <a:r>
              <a:rPr lang="en-US" altLang="zh-CN" sz="1600" i="1" baseline="-25000" dirty="0">
                <a:ea typeface="宋体" pitchFamily="2" charset="-122"/>
              </a:rPr>
              <a:t>SB2</a:t>
            </a:r>
            <a:r>
              <a:rPr lang="en-US" altLang="zh-CN" sz="1600" dirty="0">
                <a:ea typeface="宋体" pitchFamily="2" charset="-122"/>
              </a:rPr>
              <a:t>. This point can be seen by examining the voltage division at node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. As shown below, in the absence of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SB1</a:t>
            </a:r>
            <a:r>
              <a:rPr lang="en-US" altLang="zh-CN" sz="1600" i="1" dirty="0">
                <a:ea typeface="宋体" pitchFamily="2" charset="-122"/>
              </a:rPr>
              <a:t> + C</a:t>
            </a:r>
            <a:r>
              <a:rPr lang="en-US" altLang="zh-CN" sz="1600" i="1" baseline="-25000" dirty="0">
                <a:ea typeface="宋体" pitchFamily="2" charset="-122"/>
              </a:rPr>
              <a:t>SB2</a:t>
            </a:r>
            <a:r>
              <a:rPr lang="en-US" altLang="zh-CN" sz="1600" dirty="0">
                <a:ea typeface="宋体" pitchFamily="2" charset="-122"/>
              </a:rPr>
              <a:t>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824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657600"/>
            <a:ext cx="4344988" cy="2662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24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05200"/>
            <a:ext cx="2286000" cy="768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250" name="Rectangle 3"/>
          <p:cNvSpPr txBox="1"/>
          <p:nvPr/>
        </p:nvSpPr>
        <p:spPr>
          <a:xfrm>
            <a:off x="0" y="4648200"/>
            <a:ext cx="49530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to be exactly equal to half of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(with zero phase difference), we must have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 = Z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. Since each impedance is equal to 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mb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||(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, we conclude that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dirty="0">
                <a:ea typeface="宋体" pitchFamily="2" charset="-122"/>
              </a:rPr>
              <a:t> must not be nulled.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8" name="Rounded Rectangle 9"/>
          <p:cNvSpPr>
            <a:spLocks noChangeArrowheads="1"/>
          </p:cNvSpPr>
          <p:nvPr/>
        </p:nvSpPr>
        <p:spPr bwMode="auto">
          <a:xfrm>
            <a:off x="76200" y="17526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Use of On-Chip Inductors for Resonance and Degeneration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4029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73288"/>
            <a:ext cx="4629150" cy="255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0292" name="Rectangle 3"/>
          <p:cNvSpPr txBox="1"/>
          <p:nvPr/>
        </p:nvSpPr>
        <p:spPr>
          <a:xfrm>
            <a:off x="0" y="1143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topology discussed above still does not provide input matching. We must therefore insert (on-chip) inductances in series with the sources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0293" name="Rectangle 3"/>
          <p:cNvSpPr txBox="1"/>
          <p:nvPr/>
        </p:nvSpPr>
        <p:spPr>
          <a:xfrm>
            <a:off x="0" y="5181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Here,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P2</a:t>
            </a:r>
            <a:r>
              <a:rPr lang="en-US" altLang="zh-CN" sz="1800" dirty="0">
                <a:ea typeface="宋体" pitchFamily="2" charset="-122"/>
              </a:rPr>
              <a:t> resonate with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P2</a:t>
            </a:r>
            <a:r>
              <a:rPr lang="en-US" altLang="zh-CN" sz="1800" dirty="0">
                <a:ea typeface="宋体" pitchFamily="2" charset="-122"/>
              </a:rPr>
              <a:t>, respectively, and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S1</a:t>
            </a:r>
            <a:r>
              <a:rPr lang="en-US" altLang="zh-CN" sz="1800" i="1" dirty="0">
                <a:ea typeface="宋体" pitchFamily="2" charset="-122"/>
              </a:rPr>
              <a:t>+L</a:t>
            </a:r>
            <a:r>
              <a:rPr lang="en-US" altLang="zh-CN" sz="1800" i="1" baseline="-25000" dirty="0">
                <a:ea typeface="宋体" pitchFamily="2" charset="-122"/>
              </a:rPr>
              <a:t>S2</a:t>
            </a:r>
            <a:r>
              <a:rPr lang="en-US" altLang="zh-CN" sz="1800" dirty="0">
                <a:ea typeface="宋体" pitchFamily="2" charset="-122"/>
              </a:rPr>
              <a:t> provides the necessary input resistance.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Balun Issues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42339" name="Rectangle 3"/>
          <p:cNvSpPr txBox="1"/>
          <p:nvPr/>
        </p:nvSpPr>
        <p:spPr>
          <a:xfrm>
            <a:off x="0" y="990600"/>
            <a:ext cx="9144000" cy="1600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External baluns with a low loss (e.g., 0.5 dB) in the gigahertz range are available from manufacturers, but they consume board space and raise the cost. </a:t>
            </a: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Integrated baluns, on the other hand, suffer from a relatively high loss and large capacitances.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4234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41600"/>
            <a:ext cx="2644775" cy="314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2341" name="Rectangle 3"/>
          <p:cNvSpPr txBox="1"/>
          <p:nvPr/>
        </p:nvSpPr>
        <p:spPr>
          <a:xfrm>
            <a:off x="0" y="58674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resistance and capacitance associated with the spirals and the sub-unity coupling factor make such baluns less attractive.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Use of 1-to-</a:t>
            </a:r>
            <a:r>
              <a:rPr lang="en-US" altLang="zh-CN" i="1" dirty="0">
                <a:ea typeface="宋体" pitchFamily="2" charset="-122"/>
              </a:rPr>
              <a:t>N</a:t>
            </a:r>
            <a:r>
              <a:rPr lang="en-US" altLang="zh-CN" dirty="0">
                <a:ea typeface="宋体" pitchFamily="2" charset="-122"/>
              </a:rPr>
              <a:t> Balun in an LNA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44387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4388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44389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attempts to use a 1-to-</a:t>
            </a:r>
            <a:r>
              <a:rPr lang="en-US" altLang="zh-CN" sz="1800" i="1" dirty="0">
                <a:ea typeface="宋体" pitchFamily="2" charset="-122"/>
              </a:rPr>
              <a:t>N</a:t>
            </a:r>
            <a:r>
              <a:rPr lang="en-US" altLang="zh-CN" sz="1800" dirty="0">
                <a:ea typeface="宋体" pitchFamily="2" charset="-122"/>
              </a:rPr>
              <a:t> balun with a differential CS stage so as to amplify the input voltage by a factor of </a:t>
            </a:r>
            <a:r>
              <a:rPr lang="en-US" altLang="zh-CN" sz="1800" i="1" dirty="0">
                <a:ea typeface="宋体" pitchFamily="2" charset="-122"/>
              </a:rPr>
              <a:t>N</a:t>
            </a:r>
            <a:r>
              <a:rPr lang="en-US" altLang="zh-CN" sz="1800" dirty="0">
                <a:ea typeface="宋体" pitchFamily="2" charset="-122"/>
              </a:rPr>
              <a:t> and potentially achieve a lower noise figure. Compute the noise figure in this case.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4390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44391" name="Rectangle 3"/>
          <p:cNvSpPr txBox="1"/>
          <p:nvPr/>
        </p:nvSpPr>
        <p:spPr>
          <a:xfrm>
            <a:off x="0" y="19812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still half of the noise current of each input transistor flows to the output node, the noise power measured at each output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4439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38" y="3733800"/>
            <a:ext cx="5275262" cy="2689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4648200" cy="674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3800"/>
            <a:ext cx="5257800" cy="655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395" name="Rectangle 3"/>
          <p:cNvSpPr txBox="1"/>
          <p:nvPr/>
        </p:nvSpPr>
        <p:spPr>
          <a:xfrm>
            <a:off x="0" y="31242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gain from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to the differential output is now equal to </a:t>
            </a:r>
            <a:r>
              <a:rPr lang="en-US" altLang="zh-CN" sz="1600" i="1" dirty="0">
                <a:ea typeface="宋体" pitchFamily="2" charset="-122"/>
              </a:rPr>
              <a:t>NR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/(2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). Doubling the above power, dividing by the square of the gain, and normalizing to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4396" name="Rectangle 3"/>
          <p:cNvSpPr txBox="1"/>
          <p:nvPr/>
        </p:nvSpPr>
        <p:spPr>
          <a:xfrm>
            <a:off x="0" y="4495800"/>
            <a:ext cx="3810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note, with great distress, that the first two terms have risen by a factor of </a:t>
            </a:r>
            <a:r>
              <a:rPr lang="en-US" altLang="zh-CN" sz="1600" i="1" dirty="0">
                <a:ea typeface="宋体" pitchFamily="2" charset="-122"/>
              </a:rPr>
              <a:t>N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endParaRPr lang="zh-CN" altLang="zh-CN" sz="1600" i="1" baseline="30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Stability</a:t>
            </a:r>
          </a:p>
        </p:txBody>
      </p:sp>
      <p:sp>
        <p:nvSpPr>
          <p:cNvPr id="17411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 parameter often used to characterize the stability of circuits is the “Stern stability factor,” defined as: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52600"/>
            <a:ext cx="3705225" cy="7635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413" name="直接连接符 21"/>
          <p:cNvCxnSpPr/>
          <p:nvPr/>
        </p:nvCxnSpPr>
        <p:spPr>
          <a:xfrm>
            <a:off x="0" y="3505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414" name="直接连接符 23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7415" name="Rectangle 3"/>
          <p:cNvSpPr txBox="1"/>
          <p:nvPr/>
        </p:nvSpPr>
        <p:spPr>
          <a:xfrm>
            <a:off x="0" y="2819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cascade stage exhibits a high reverse isolation, i.e.,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12</a:t>
            </a:r>
            <a:r>
              <a:rPr lang="en-US" altLang="zh-CN" sz="1800" dirty="0">
                <a:ea typeface="宋体" pitchFamily="2" charset="-122"/>
              </a:rPr>
              <a:t> ≈ 0. If the output impedance is relatively high so that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22</a:t>
            </a:r>
            <a:r>
              <a:rPr lang="en-US" altLang="zh-CN" sz="1800" dirty="0">
                <a:ea typeface="宋体" pitchFamily="2" charset="-122"/>
              </a:rPr>
              <a:t> ≈ 1, determine the stability conditions.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7416" name="Rectangle 3"/>
          <p:cNvSpPr txBox="1"/>
          <p:nvPr/>
        </p:nvSpPr>
        <p:spPr>
          <a:xfrm>
            <a:off x="0" y="3505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S</a:t>
            </a:r>
            <a:r>
              <a:rPr lang="en-US" altLang="zh-CN" sz="1600" baseline="-25000" dirty="0">
                <a:ea typeface="宋体" pitchFamily="2" charset="-122"/>
              </a:rPr>
              <a:t>12</a:t>
            </a:r>
            <a:r>
              <a:rPr lang="en-US" altLang="zh-CN" sz="1600" dirty="0">
                <a:ea typeface="宋体" pitchFamily="2" charset="-122"/>
              </a:rPr>
              <a:t> ≈ 0 and S</a:t>
            </a:r>
            <a:r>
              <a:rPr lang="en-US" altLang="zh-CN" sz="1600" baseline="-25000" dirty="0">
                <a:ea typeface="宋体" pitchFamily="2" charset="-122"/>
              </a:rPr>
              <a:t>22</a:t>
            </a:r>
            <a:r>
              <a:rPr lang="en-US" altLang="zh-CN" sz="1600" dirty="0">
                <a:ea typeface="宋体" pitchFamily="2" charset="-122"/>
              </a:rPr>
              <a:t> ≈ 1,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741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703638"/>
            <a:ext cx="2514600" cy="757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8" name="Rectangle 3"/>
          <p:cNvSpPr txBox="1"/>
          <p:nvPr/>
        </p:nvSpPr>
        <p:spPr>
          <a:xfrm>
            <a:off x="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hence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741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4803775"/>
            <a:ext cx="213360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20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867400"/>
            <a:ext cx="957263" cy="312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21" name="Rectangle 3"/>
          <p:cNvSpPr txBox="1"/>
          <p:nvPr/>
        </p:nvSpPr>
        <p:spPr>
          <a:xfrm>
            <a:off x="0" y="5562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other words, the forward gain must not exceed a certain value. For </a:t>
            </a:r>
            <a:r>
              <a:rPr lang="el-GR" altLang="zh-CN" sz="1600" dirty="0">
                <a:ea typeface="宋体" pitchFamily="2" charset="-122"/>
              </a:rPr>
              <a:t>Δ</a:t>
            </a:r>
            <a:r>
              <a:rPr lang="en-US" altLang="zh-CN" sz="1600" dirty="0">
                <a:ea typeface="宋体" pitchFamily="2" charset="-122"/>
              </a:rPr>
              <a:t> &lt; 1,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7422" name="Rectangle 3"/>
          <p:cNvSpPr txBox="1"/>
          <p:nvPr/>
        </p:nvSpPr>
        <p:spPr>
          <a:xfrm>
            <a:off x="0" y="6172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concluding that the input resistance must remain positive.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Realization of Baluns with Non-Unity Turns Ratio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46435" name="Rectangle 3"/>
          <p:cNvSpPr txBox="1"/>
          <p:nvPr/>
        </p:nvSpPr>
        <p:spPr>
          <a:xfrm>
            <a:off x="0" y="1371600"/>
            <a:ext cx="9144000" cy="762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On-chip baluns with a non-unity turns ratio are difficult to design and suffer from a higher loss and a lower coupling factor.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4643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6858000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37" name="Rectangle 3"/>
          <p:cNvSpPr txBox="1"/>
          <p:nvPr/>
        </p:nvSpPr>
        <p:spPr>
          <a:xfrm>
            <a:off x="0" y="5257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400" dirty="0">
                <a:ea typeface="宋体" pitchFamily="2" charset="-122"/>
              </a:rPr>
              <a:t>                                                Stacked Spirals                                            Embedded Spirals</a:t>
            </a:r>
            <a:endParaRPr lang="zh-CN" altLang="zh-CN" sz="14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Other Methods of IP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Improvement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4848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57400"/>
            <a:ext cx="4568825" cy="3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4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 possible approach to raising the </a:t>
            </a:r>
            <a:r>
              <a:rPr lang="en-US" altLang="zh-CN" sz="1800" i="1" dirty="0">
                <a:ea typeface="宋体" pitchFamily="2" charset="-122"/>
              </a:rPr>
              <a:t>IP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entails simply filtering the low-frequency second-order intermodulation product, called the beat component</a:t>
            </a: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48485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With this substantial suppression, the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of the LNA is unlikely to limit the RX performance, calling for techniques that improve the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of mixers.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Nonlinearity Calculations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5053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514600"/>
            <a:ext cx="3667125" cy="2681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2" name="Rectangle 3"/>
          <p:cNvSpPr txBox="1"/>
          <p:nvPr/>
        </p:nvSpPr>
        <p:spPr>
          <a:xfrm>
            <a:off x="0" y="914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Systems with weak static nonlinearity can be approximated by a polynomial such as </a:t>
            </a:r>
            <a:r>
              <a:rPr lang="en-US" altLang="zh-CN" sz="1600" i="1" dirty="0">
                <a:ea typeface="宋体" pitchFamily="2" charset="-122"/>
              </a:rPr>
              <a:t>y =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x +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+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. Let us devise a method for computing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-α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for a given circuit. In many circuits, it is difficult to derive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as an explicit function of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. However, we recognize that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053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0"/>
            <a:ext cx="199072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5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514600"/>
            <a:ext cx="2286000" cy="149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5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important to note that in most cases, </a:t>
            </a:r>
            <a:r>
              <a:rPr lang="en-US" altLang="zh-CN" sz="1800" i="1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 = 0 in fact corresponds to the bias point of the circuit with no input perturbation.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Degenerated CS Stage-IP</a:t>
            </a:r>
            <a:r>
              <a:rPr lang="en-US" altLang="zh-CN" baseline="-25000" dirty="0">
                <a:ea typeface="宋体" pitchFamily="2" charset="-122"/>
              </a:rPr>
              <a:t>3 </a:t>
            </a:r>
            <a:r>
              <a:rPr lang="en-US" altLang="zh-CN" dirty="0">
                <a:ea typeface="宋体" pitchFamily="2" charset="-122"/>
              </a:rPr>
              <a:t>Calculation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5257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90600"/>
            <a:ext cx="2886075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38" y="2895600"/>
            <a:ext cx="2481262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1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311525"/>
            <a:ext cx="3276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2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3733800"/>
            <a:ext cx="5105400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3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595813"/>
            <a:ext cx="3810000" cy="992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4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5867400"/>
            <a:ext cx="3490913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585" name="Rectangle 3"/>
          <p:cNvSpPr txBox="1"/>
          <p:nvPr/>
        </p:nvSpPr>
        <p:spPr>
          <a:xfrm>
            <a:off x="0" y="2895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a simple square-law device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6" name="Rectangle 3"/>
          <p:cNvSpPr txBox="1"/>
          <p:nvPr/>
        </p:nvSpPr>
        <p:spPr>
          <a:xfrm>
            <a:off x="0" y="3276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= 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 - 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dirty="0">
                <a:ea typeface="宋体" pitchFamily="2" charset="-122"/>
              </a:rPr>
              <a:t>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7" name="Rectangle 3"/>
          <p:cNvSpPr txBox="1"/>
          <p:nvPr/>
        </p:nvSpPr>
        <p:spPr>
          <a:xfrm>
            <a:off x="0" y="3886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Hence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8" name="Rectangle 3"/>
          <p:cNvSpPr txBox="1"/>
          <p:nvPr/>
        </p:nvSpPr>
        <p:spPr>
          <a:xfrm>
            <a:off x="-7620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Also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线性度和</a:t>
            </a: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9" name="Rectangle 3"/>
          <p:cNvSpPr txBox="1"/>
          <p:nvPr/>
        </p:nvSpPr>
        <p:spPr>
          <a:xfrm>
            <a:off x="0" y="601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in the absence of signals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Degenerated CS Stage-IP</a:t>
            </a:r>
            <a:r>
              <a:rPr lang="en-US" altLang="zh-CN" baseline="-25000" dirty="0">
                <a:ea typeface="宋体" pitchFamily="2" charset="-122"/>
              </a:rPr>
              <a:t>3 </a:t>
            </a:r>
            <a:r>
              <a:rPr lang="en-US" altLang="zh-CN" dirty="0">
                <a:ea typeface="宋体" pitchFamily="2" charset="-122"/>
              </a:rPr>
              <a:t>Calculation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54627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now compute the second derivative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28" name="Rectangle 3"/>
          <p:cNvSpPr txBox="1"/>
          <p:nvPr/>
        </p:nvSpPr>
        <p:spPr>
          <a:xfrm>
            <a:off x="0" y="2133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no signals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29" name="Rectangle 3"/>
          <p:cNvSpPr txBox="1"/>
          <p:nvPr/>
        </p:nvSpPr>
        <p:spPr>
          <a:xfrm>
            <a:off x="0" y="2895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Lastly, we determine the third derivative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30" name="Rectangle 3"/>
          <p:cNvSpPr txBox="1"/>
          <p:nvPr/>
        </p:nvSpPr>
        <p:spPr>
          <a:xfrm>
            <a:off x="0" y="4876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Which reduces to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31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compute the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of the stage, we write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463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7467600" cy="820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09800"/>
            <a:ext cx="3657600" cy="719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76600"/>
            <a:ext cx="8305800" cy="137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710113"/>
            <a:ext cx="3657600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5400675"/>
            <a:ext cx="3352800" cy="1457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CS Stage Driven by Finite Signal Source Impedance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56675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667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6677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measures the IP</a:t>
            </a:r>
            <a:r>
              <a:rPr lang="en-US" altLang="zh-CN" sz="1800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of the CS stage discussed above in the laboratory and obtains a value equal to half of that predicted by above equation. Explain why.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6678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56679" name="Rectangle 3"/>
          <p:cNvSpPr txBox="1"/>
          <p:nvPr/>
        </p:nvSpPr>
        <p:spPr>
          <a:xfrm>
            <a:off x="0" y="4419600"/>
            <a:ext cx="9144000" cy="2057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test setup is shown above, where the signal generator produces the required input. The discrepancy arises because the generator contains an internal output resistance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= 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, and it assumes that the circuit under test provides input matching, i.e.,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The generator’s display therefore shows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/2 for the peak amplitude. The simple CS stage, on the other hand, exhibits a high input impedance, sensing a peak amplitude of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rather than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/2. Thus, the level that the student reads is half of that applied to the circuit. This confusion arises in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measurements because this quantity has been traditionally defined in terms of the available input power.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668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57400"/>
            <a:ext cx="4953000" cy="2182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Rounded Rectangle 9"/>
          <p:cNvSpPr>
            <a:spLocks noChangeArrowheads="1"/>
          </p:cNvSpPr>
          <p:nvPr/>
        </p:nvSpPr>
        <p:spPr bwMode="auto">
          <a:xfrm>
            <a:off x="76200" y="17526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Example of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 of a CG Stage 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58723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8724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872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Compute the IP</a:t>
            </a:r>
            <a:r>
              <a:rPr lang="en-US" altLang="zh-CN" sz="1800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of a common-gate stage if the input is matched. Neglect channel-length modulation and body effect.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26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587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057400"/>
            <a:ext cx="2209800" cy="180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0"/>
            <a:ext cx="3962400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38413"/>
            <a:ext cx="5791200" cy="636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0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538538"/>
            <a:ext cx="2590800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1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613275"/>
            <a:ext cx="2895600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2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638800"/>
            <a:ext cx="3048000" cy="728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3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5338763"/>
            <a:ext cx="3352800" cy="1519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734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Differentiating both sides with respect to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gives: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5" name="Rectangle 3"/>
          <p:cNvSpPr txBox="1"/>
          <p:nvPr/>
        </p:nvSpPr>
        <p:spPr>
          <a:xfrm>
            <a:off x="0" y="3200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the absence of signals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6" name="Rectangle 3"/>
          <p:cNvSpPr txBox="1"/>
          <p:nvPr/>
        </p:nvSpPr>
        <p:spPr>
          <a:xfrm>
            <a:off x="0" y="4267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second derivative is identical to that of the CS stage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7" name="Rectangle 3"/>
          <p:cNvSpPr txBox="1"/>
          <p:nvPr/>
        </p:nvSpPr>
        <p:spPr>
          <a:xfrm>
            <a:off x="0" y="5257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the third derivative emerges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8" name="Right Arrow 21"/>
          <p:cNvSpPr/>
          <p:nvPr/>
        </p:nvSpPr>
        <p:spPr>
          <a:xfrm>
            <a:off x="4267200" y="57912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Undegenerated CS Stage: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60771" name="Rectangle 3"/>
          <p:cNvSpPr txBox="1"/>
          <p:nvPr/>
        </p:nvSpPr>
        <p:spPr>
          <a:xfrm>
            <a:off x="0" y="1066800"/>
            <a:ext cx="62484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effect of mobility degradation due to both vertical and lateral fields in the channel can be approximated as: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077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38213"/>
            <a:ext cx="2695575" cy="1957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0773" name="Rectangle 3"/>
          <p:cNvSpPr txBox="1"/>
          <p:nvPr/>
        </p:nvSpPr>
        <p:spPr>
          <a:xfrm>
            <a:off x="0" y="2590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0774" name="Rectangle 3"/>
          <p:cNvSpPr txBox="1"/>
          <p:nvPr/>
        </p:nvSpPr>
        <p:spPr>
          <a:xfrm>
            <a:off x="0" y="3581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Replace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dirty="0">
                <a:ea typeface="宋体" pitchFamily="2" charset="-122"/>
              </a:rPr>
              <a:t> with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 + V</a:t>
            </a:r>
            <a:r>
              <a:rPr lang="en-US" altLang="zh-CN" sz="1600" i="1" baseline="-25000" dirty="0">
                <a:ea typeface="宋体" pitchFamily="2" charset="-122"/>
              </a:rPr>
              <a:t>GS0</a:t>
            </a:r>
            <a:r>
              <a:rPr lang="en-US" altLang="zh-CN" sz="1600" dirty="0">
                <a:ea typeface="宋体" pitchFamily="2" charset="-122"/>
              </a:rPr>
              <a:t>, obtaining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0775" name="Rectangle 3"/>
          <p:cNvSpPr txBox="1"/>
          <p:nvPr/>
        </p:nvSpPr>
        <p:spPr>
          <a:xfrm>
            <a:off x="0" y="5029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077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728788"/>
            <a:ext cx="5105400" cy="938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11488"/>
            <a:ext cx="6781800" cy="569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8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5750"/>
            <a:ext cx="8229600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9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5502275"/>
            <a:ext cx="4800600" cy="74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Undegenerated CS Stage: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62819" name="Rectangle 3"/>
          <p:cNvSpPr txBox="1"/>
          <p:nvPr/>
        </p:nvSpPr>
        <p:spPr>
          <a:xfrm>
            <a:off x="0" y="3048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note that the </a:t>
            </a:r>
            <a:r>
              <a:rPr lang="en-US" altLang="zh-CN" sz="1600" i="1" dirty="0">
                <a:ea typeface="宋体" pitchFamily="2" charset="-122"/>
              </a:rPr>
              <a:t>IP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rises with the bias overdrive voltage, reaching a maximum of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282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0600"/>
            <a:ext cx="5464175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82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429000" cy="858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82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038600"/>
            <a:ext cx="4648200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Calculation with Another Approximation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64867" name="直接连接符 21"/>
          <p:cNvCxnSpPr/>
          <p:nvPr/>
        </p:nvCxnSpPr>
        <p:spPr>
          <a:xfrm>
            <a:off x="0" y="2286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4868" name="直接连接符 23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4869" name="Rectangle 3"/>
          <p:cNvSpPr txBox="1"/>
          <p:nvPr/>
        </p:nvSpPr>
        <p:spPr>
          <a:xfrm>
            <a:off x="0" y="1371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If the second term in the denominator of previous approximation of </a:t>
            </a:r>
            <a:r>
              <a:rPr lang="en-US" altLang="zh-CN" sz="1800" i="1" dirty="0">
                <a:ea typeface="宋体" pitchFamily="2" charset="-122"/>
              </a:rPr>
              <a:t>I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is only somewhat less than unity, a better approximation must be used, e.g., (1 + </a:t>
            </a:r>
            <a:r>
              <a:rPr lang="el-GR" altLang="zh-CN" sz="1800" i="1" dirty="0">
                <a:ea typeface="宋体" pitchFamily="2" charset="-122"/>
              </a:rPr>
              <a:t>ε</a:t>
            </a:r>
            <a:r>
              <a:rPr lang="en-US" altLang="zh-CN" sz="1800" dirty="0">
                <a:ea typeface="宋体" pitchFamily="2" charset="-122"/>
              </a:rPr>
              <a:t>)</a:t>
            </a:r>
            <a:r>
              <a:rPr lang="en-US" altLang="zh-CN" sz="1800" baseline="30000" dirty="0">
                <a:ea typeface="宋体" pitchFamily="2" charset="-122"/>
              </a:rPr>
              <a:t>-1 </a:t>
            </a:r>
            <a:r>
              <a:rPr lang="en-US" altLang="zh-CN" sz="1800" dirty="0">
                <a:ea typeface="宋体" pitchFamily="2" charset="-122"/>
              </a:rPr>
              <a:t>≈ 1 - </a:t>
            </a:r>
            <a:r>
              <a:rPr lang="en-US" altLang="zh-CN" sz="1800" i="1" dirty="0">
                <a:ea typeface="宋体" pitchFamily="2" charset="-122"/>
              </a:rPr>
              <a:t>ε</a:t>
            </a:r>
            <a:r>
              <a:rPr lang="en-US" altLang="zh-CN" sz="1800" dirty="0">
                <a:ea typeface="宋体" pitchFamily="2" charset="-122"/>
              </a:rPr>
              <a:t> + </a:t>
            </a:r>
            <a:r>
              <a:rPr lang="el-GR" altLang="zh-CN" sz="1800" i="1" dirty="0">
                <a:ea typeface="宋体" pitchFamily="2" charset="-122"/>
              </a:rPr>
              <a:t>ε</a:t>
            </a:r>
            <a:r>
              <a:rPr lang="en-US" altLang="zh-CN" sz="1800" baseline="30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. Compute </a:t>
            </a:r>
            <a:r>
              <a:rPr lang="en-US" altLang="zh-CN" sz="1800" i="1" dirty="0">
                <a:ea typeface="宋体" pitchFamily="2" charset="-122"/>
              </a:rPr>
              <a:t>α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i="1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with this approximation.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4870" name="Rectangle 3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64871" name="Rectangle 3"/>
          <p:cNvSpPr txBox="1"/>
          <p:nvPr/>
        </p:nvSpPr>
        <p:spPr>
          <a:xfrm>
            <a:off x="0" y="30480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additional term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is multiplied by </a:t>
            </a:r>
            <a:r>
              <a:rPr lang="en-US" altLang="zh-CN" sz="1600" i="1" dirty="0">
                <a:ea typeface="宋体" pitchFamily="2" charset="-122"/>
              </a:rPr>
              <a:t>K(V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yielding two terms of interest: 4</a:t>
            </a:r>
            <a:r>
              <a:rPr lang="en-US" altLang="zh-CN" sz="1600" i="1" dirty="0">
                <a:ea typeface="宋体" pitchFamily="2" charset="-122"/>
              </a:rPr>
              <a:t>Ka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and 4</a:t>
            </a:r>
            <a:r>
              <a:rPr lang="en-US" altLang="zh-CN" sz="1600" i="1" dirty="0">
                <a:ea typeface="宋体" pitchFamily="2" charset="-122"/>
              </a:rPr>
              <a:t>Ka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). </a:t>
            </a:r>
            <a:r>
              <a:rPr lang="en-US" altLang="zh-CN" sz="1600" dirty="0">
                <a:ea typeface="宋体" pitchFamily="2" charset="-122"/>
              </a:rPr>
              <a:t>The former contributes to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the latter to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. 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487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75138"/>
            <a:ext cx="807720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Rounded Rectangle 9"/>
          <p:cNvSpPr>
            <a:spLocks noChangeArrowheads="1"/>
          </p:cNvSpPr>
          <p:nvPr/>
        </p:nvSpPr>
        <p:spPr bwMode="auto">
          <a:xfrm>
            <a:off x="76200" y="2438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Linearity</a:t>
            </a: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828800"/>
            <a:ext cx="5486400" cy="451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Rectangle 3"/>
          <p:cNvSpPr txBox="1"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most applications, the LNA does not limit the linearity of the receiver.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9461" name="Rectangle 3"/>
          <p:cNvSpPr txBox="1"/>
          <p:nvPr/>
        </p:nvSpPr>
        <p:spPr>
          <a:xfrm>
            <a:off x="0" y="1524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 exception to the above rule arises in “full-duplex” systems: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9462" name="Rectangle 3"/>
          <p:cNvSpPr txBox="1"/>
          <p:nvPr/>
        </p:nvSpPr>
        <p:spPr>
          <a:xfrm>
            <a:off x="0" y="2971800"/>
            <a:ext cx="3810000" cy="1600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Leakages through the filter and the package yield a finite isolation between ports 2 and 3 as characterized by an </a:t>
            </a:r>
            <a:r>
              <a:rPr lang="en-US" altLang="zh-CN" sz="1600" i="1" dirty="0">
                <a:ea typeface="宋体" pitchFamily="2" charset="-122"/>
              </a:rPr>
              <a:t>S</a:t>
            </a:r>
            <a:r>
              <a:rPr lang="en-US" altLang="zh-CN" sz="1600" i="1" baseline="-25000" dirty="0">
                <a:ea typeface="宋体" pitchFamily="2" charset="-122"/>
              </a:rPr>
              <a:t>32</a:t>
            </a:r>
            <a:r>
              <a:rPr lang="en-US" altLang="zh-CN" sz="1600" dirty="0">
                <a:ea typeface="宋体" pitchFamily="2" charset="-122"/>
              </a:rPr>
              <a:t> of about -50 dB. The received signal may be overwhelmed.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Bandwidth</a:t>
            </a:r>
          </a:p>
        </p:txBody>
      </p:sp>
      <p:cxnSp>
        <p:nvCxnSpPr>
          <p:cNvPr id="21507" name="直接连接符 21"/>
          <p:cNvCxnSpPr/>
          <p:nvPr/>
        </p:nvCxnSpPr>
        <p:spPr>
          <a:xfrm>
            <a:off x="0" y="3733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508" name="直接连接符 23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1509" name="Rectangle 3"/>
          <p:cNvSpPr txBox="1"/>
          <p:nvPr/>
        </p:nvSpPr>
        <p:spPr>
          <a:xfrm>
            <a:off x="0" y="28194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An 802.11a LNA must achieve a -3-dB bandwidth from 5 GHz to 6 GHz. If the LNA incorporates a second-order </a:t>
            </a:r>
            <a:r>
              <a:rPr lang="en-US" altLang="zh-CN" sz="1800" i="1" dirty="0">
                <a:ea typeface="宋体" pitchFamily="2" charset="-122"/>
              </a:rPr>
              <a:t>LC</a:t>
            </a:r>
            <a:r>
              <a:rPr lang="en-US" altLang="zh-CN" sz="1800" dirty="0">
                <a:ea typeface="宋体" pitchFamily="2" charset="-122"/>
              </a:rPr>
              <a:t> tank as its load, what is the maximum allowable tank </a:t>
            </a:r>
            <a:r>
              <a:rPr lang="en-US" altLang="zh-CN" sz="1800" i="1" dirty="0">
                <a:ea typeface="宋体" pitchFamily="2" charset="-122"/>
              </a:rPr>
              <a:t>Q</a:t>
            </a:r>
            <a:r>
              <a:rPr lang="en-US" altLang="zh-CN" sz="1800" dirty="0">
                <a:ea typeface="宋体" pitchFamily="2" charset="-122"/>
              </a:rPr>
              <a:t>?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1510" name="Rectangle 3"/>
          <p:cNvSpPr txBox="1"/>
          <p:nvPr/>
        </p:nvSpPr>
        <p:spPr>
          <a:xfrm>
            <a:off x="0" y="3733800"/>
            <a:ext cx="47244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 illustrated in figure below, the fractional bandwidth of an </a:t>
            </a:r>
            <a:r>
              <a:rPr lang="en-US" altLang="zh-CN" sz="1600" i="1" dirty="0">
                <a:ea typeface="宋体" pitchFamily="2" charset="-122"/>
              </a:rPr>
              <a:t>LC</a:t>
            </a:r>
            <a:r>
              <a:rPr lang="en-US" altLang="zh-CN" sz="1600" dirty="0">
                <a:ea typeface="宋体" pitchFamily="2" charset="-122"/>
              </a:rPr>
              <a:t> tank is equal to </a:t>
            </a:r>
            <a:r>
              <a:rPr lang="el-GR" altLang="zh-CN" sz="1600" i="1" dirty="0">
                <a:ea typeface="宋体" pitchFamily="2" charset="-122"/>
              </a:rPr>
              <a:t>Δω</a:t>
            </a:r>
            <a:r>
              <a:rPr lang="en-US" altLang="zh-CN" sz="1600" i="1" dirty="0">
                <a:ea typeface="宋体" pitchFamily="2" charset="-122"/>
              </a:rPr>
              <a:t>/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= 1/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dirty="0">
                <a:ea typeface="宋体" pitchFamily="2" charset="-122"/>
              </a:rPr>
              <a:t>. Thus, the 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dirty="0">
                <a:ea typeface="宋体" pitchFamily="2" charset="-122"/>
              </a:rPr>
              <a:t> of the tank must remain less than 5.5 GHz/1 GHz = 5.5.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1511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LNA must provide a relatively flat response for the frequency range of interest, preferably with less than 1 dB of gain variation. The LNA -3-dB bandwidth must therefore be substantially larger than the actual band so that the roll-off at the edges remains below 1 dB.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2151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876675"/>
            <a:ext cx="3663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7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7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6448</Words>
  <Application>Microsoft Office PowerPoint</Application>
  <PresentationFormat>全屏显示(4:3)</PresentationFormat>
  <Paragraphs>2775</Paragraphs>
  <Slides>79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85" baseType="lpstr">
      <vt:lpstr>宋体</vt:lpstr>
      <vt:lpstr>Arial</vt:lpstr>
      <vt:lpstr>Times New Roman</vt:lpstr>
      <vt:lpstr>Wingdings</vt:lpstr>
      <vt:lpstr>4_Custom Design</vt:lpstr>
      <vt:lpstr>7_Custom Design</vt:lpstr>
      <vt:lpstr>Chapter 5 Low Noise Amplifiers</vt:lpstr>
      <vt:lpstr>Chapter Outline</vt:lpstr>
      <vt:lpstr>General Considerations: Noise Figure</vt:lpstr>
      <vt:lpstr>PowerPoint 演示文稿</vt:lpstr>
      <vt:lpstr>General Considerations: Gain</vt:lpstr>
      <vt:lpstr>General Considerations: Input Return Loss</vt:lpstr>
      <vt:lpstr>General Considerations: Stability</vt:lpstr>
      <vt:lpstr>General Considerations: Linearity</vt:lpstr>
      <vt:lpstr>General Considerations: Bandwidth</vt:lpstr>
      <vt:lpstr>Band Switching</vt:lpstr>
      <vt:lpstr>Problem of Input Matching: Input Admittance of a CS Stage</vt:lpstr>
      <vt:lpstr>Resistive Termination for Matching</vt:lpstr>
      <vt:lpstr>PowerPoint 演示文稿</vt:lpstr>
      <vt:lpstr>PowerPoint 演示文稿</vt:lpstr>
      <vt:lpstr>LNA Topologies: Overview</vt:lpstr>
      <vt:lpstr>Common-Source Stage with Inductive Load</vt:lpstr>
      <vt:lpstr>Input Matching of CS Stage with Inductive Load (Ⅰ)</vt:lpstr>
      <vt:lpstr>Input Matching of CS Stage with Inductive Load (Ⅱ)</vt:lpstr>
      <vt:lpstr>Neutralization of CF by LF</vt:lpstr>
      <vt:lpstr>Common-Source Stage with Resistive Feedback</vt:lpstr>
      <vt:lpstr>Noise Figure of CS Stage with Resistive Feedback</vt:lpstr>
      <vt:lpstr>PowerPoint 演示文稿</vt:lpstr>
      <vt:lpstr>PowerPoint 演示文稿</vt:lpstr>
      <vt:lpstr>Common-Gate Stage</vt:lpstr>
      <vt:lpstr>PowerPoint 演示文稿</vt:lpstr>
      <vt:lpstr>PowerPoint 演示文稿</vt:lpstr>
      <vt:lpstr>PowerPoint 演示文稿</vt:lpstr>
      <vt:lpstr>More about Channel-Length Modulation</vt:lpstr>
      <vt:lpstr>Issues of Cascode CG Stage: Noise Contribution of M2</vt:lpstr>
      <vt:lpstr>PowerPoint 演示文稿</vt:lpstr>
      <vt:lpstr>Issues of Cascode CG Stage: Voltage Headroom Limitation</vt:lpstr>
      <vt:lpstr>Cascode CS Stage with Inductive Degeneration: Input Impedance</vt:lpstr>
      <vt:lpstr>PowerPoint 演示文稿</vt:lpstr>
      <vt:lpstr>NF Calculation (Ⅰ)</vt:lpstr>
      <vt:lpstr>NF Calculation (Ⅱ)</vt:lpstr>
      <vt:lpstr>Cascode CS Stage with Inductive Degeneration</vt:lpstr>
      <vt:lpstr>Design Procedure (Ⅰ)</vt:lpstr>
      <vt:lpstr>Design Procedure (Ⅱ)</vt:lpstr>
      <vt:lpstr>PowerPoint 演示文稿</vt:lpstr>
      <vt:lpstr>PowerPoint 演示文稿</vt:lpstr>
      <vt:lpstr>PowerPoint 演示文稿</vt:lpstr>
      <vt:lpstr>PowerPoint 演示文稿</vt:lpstr>
      <vt:lpstr>Variants of Common-Gate LNA: CG LNA with Feedback (Ⅰ)</vt:lpstr>
      <vt:lpstr>Variants of Common-Gate LNA: CG LNA with Feedback (Ⅱ)</vt:lpstr>
      <vt:lpstr>CG LNA with Feedforward</vt:lpstr>
      <vt:lpstr>CG Stage with Transformer Feedforward</vt:lpstr>
      <vt:lpstr>Noise-Canceling LNAs: Basic Ideas</vt:lpstr>
      <vt:lpstr>Noise-Canceling LNAs: Noise Figure</vt:lpstr>
      <vt:lpstr>Noise-Canceling LNAs: Frequency-Dependent NF and Circuit Implementation</vt:lpstr>
      <vt:lpstr>PowerPoint 演示文稿</vt:lpstr>
      <vt:lpstr>Reactance-Cancelling LNAs</vt:lpstr>
      <vt:lpstr>Gain Switching in CG Stage</vt:lpstr>
      <vt:lpstr>LNA Bypass</vt:lpstr>
      <vt:lpstr>Band Switching</vt:lpstr>
      <vt:lpstr>Band Switching by Programmable Cascode Branches</vt:lpstr>
      <vt:lpstr>High-IP2 LNAs: Differential LNAs</vt:lpstr>
      <vt:lpstr>Use of Balun at RX Input</vt:lpstr>
      <vt:lpstr>Differential CG LNA: Noise Figure</vt:lpstr>
      <vt:lpstr>Comparison of Single-Ended and Differential CG LNAs</vt:lpstr>
      <vt:lpstr>Example of Differential Version and Noise Figure</vt:lpstr>
      <vt:lpstr>Differential CS LNA</vt:lpstr>
      <vt:lpstr>Differential CS LNA: Noise Figure</vt:lpstr>
      <vt:lpstr>Comparison with the Noise Figure of the Original Single-Ended LNA</vt:lpstr>
      <vt:lpstr>Differential CS Stage with On-Chip Degeneration Inductors</vt:lpstr>
      <vt:lpstr>Singe-Ended to Differential Conversion</vt:lpstr>
      <vt:lpstr>Example of Choice of LP</vt:lpstr>
      <vt:lpstr>Use of On-Chip Inductors for Resonance and Degeneration</vt:lpstr>
      <vt:lpstr>Balun Issues</vt:lpstr>
      <vt:lpstr>Use of 1-to-N Balun in an LNA</vt:lpstr>
      <vt:lpstr>Realization of Baluns with Non-Unity Turns Ratio</vt:lpstr>
      <vt:lpstr>Other Methods of IP2 Improvement</vt:lpstr>
      <vt:lpstr>Nonlinearity Calculations</vt:lpstr>
      <vt:lpstr>Degenerated CS Stage-IP3 Calculation (Ⅰ)</vt:lpstr>
      <vt:lpstr>Degenerated CS Stage-IP3 Calculation (Ⅱ)</vt:lpstr>
      <vt:lpstr>CS Stage Driven by Finite Signal Source Impedance</vt:lpstr>
      <vt:lpstr>Example of IP3 Calculation of a CG Stage </vt:lpstr>
      <vt:lpstr>Undegenerated CS Stage: IP3 Calculation (Ⅰ)</vt:lpstr>
      <vt:lpstr>Undegenerated CS Stage: IP3 Calculation (Ⅱ)</vt:lpstr>
      <vt:lpstr>Calculation with Another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Bo</dc:creator>
  <cp:lastModifiedBy>luke</cp:lastModifiedBy>
  <cp:revision>1657</cp:revision>
  <dcterms:created xsi:type="dcterms:W3CDTF">2022-06-15T11:07:10Z</dcterms:created>
  <dcterms:modified xsi:type="dcterms:W3CDTF">2022-06-16T02:40:38Z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